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 id="2147483846" r:id="rId2"/>
  </p:sldMasterIdLst>
  <p:sldIdLst>
    <p:sldId id="256" r:id="rId3"/>
    <p:sldId id="257" r:id="rId4"/>
    <p:sldId id="284" r:id="rId5"/>
    <p:sldId id="290" r:id="rId6"/>
    <p:sldId id="291" r:id="rId7"/>
    <p:sldId id="292" r:id="rId8"/>
    <p:sldId id="289" r:id="rId9"/>
    <p:sldId id="275" r:id="rId10"/>
    <p:sldId id="285" r:id="rId11"/>
    <p:sldId id="276" r:id="rId12"/>
    <p:sldId id="280" r:id="rId13"/>
    <p:sldId id="281" r:id="rId14"/>
    <p:sldId id="283" r:id="rId15"/>
    <p:sldId id="287" r:id="rId16"/>
    <p:sldId id="264" r:id="rId17"/>
    <p:sldId id="278" r:id="rId18"/>
    <p:sldId id="279" r:id="rId19"/>
    <p:sldId id="282" r:id="rId20"/>
    <p:sldId id="268" r:id="rId21"/>
    <p:sldId id="286" r:id="rId22"/>
    <p:sldId id="266" r:id="rId23"/>
    <p:sldId id="288" r:id="rId24"/>
    <p:sldId id="262" r:id="rId25"/>
    <p:sldId id="26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3228" autoAdjust="0"/>
  </p:normalViewPr>
  <p:slideViewPr>
    <p:cSldViewPr snapToGrid="0">
      <p:cViewPr varScale="1">
        <p:scale>
          <a:sx n="58" d="100"/>
          <a:sy n="58" d="100"/>
        </p:scale>
        <p:origin x="984" y="22"/>
      </p:cViewPr>
      <p:guideLst/>
    </p:cSldViewPr>
  </p:slideViewPr>
  <p:outlineViewPr>
    <p:cViewPr>
      <p:scale>
        <a:sx n="33" d="100"/>
        <a:sy n="33" d="100"/>
      </p:scale>
      <p:origin x="0" y="-26942"/>
    </p:cViewPr>
  </p:outlineViewPr>
  <p:notesTextViewPr>
    <p:cViewPr>
      <p:scale>
        <a:sx n="1" d="1"/>
        <a:sy n="1" d="1"/>
      </p:scale>
      <p:origin x="0" y="0"/>
    </p:cViewPr>
  </p:notesTextViewPr>
  <p:sorterViewPr>
    <p:cViewPr>
      <p:scale>
        <a:sx n="100" d="100"/>
        <a:sy n="100" d="100"/>
      </p:scale>
      <p:origin x="0" y="-577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1371600" y="4323845"/>
            <a:ext cx="6400800" cy="365125"/>
          </a:xfrm>
        </p:spPr>
        <p:txBody>
          <a:bodyPr/>
          <a:lstStyle/>
          <a:p>
            <a:endParaRPr lang="en-GB" dirty="0"/>
          </a:p>
        </p:txBody>
      </p:sp>
      <p:sp>
        <p:nvSpPr>
          <p:cNvPr id="6" name="Slide Number Placeholder 5"/>
          <p:cNvSpPr>
            <a:spLocks noGrp="1"/>
          </p:cNvSpPr>
          <p:nvPr>
            <p:ph type="sldNum" sz="quarter" idx="12"/>
          </p:nvPr>
        </p:nvSpPr>
        <p:spPr>
          <a:xfrm>
            <a:off x="8077200" y="1430866"/>
            <a:ext cx="2743200"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86838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47001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52864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4779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8883"/>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119419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7100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107798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515098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685800" y="381000"/>
            <a:ext cx="6991492" cy="36512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477021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49FC6-6391-4CDC-BF9D-7F72FA29AB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4BA7E66-A10F-4A94-A7A8-6B5D2CD994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315E50F-DA51-4682-97CA-24B290931AB3}"/>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01CE1D22-DA33-4CD9-B31E-223AA828021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0C3485D-CE2C-4324-BC9C-342A872420A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896929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37851-C992-4C80-AB5F-B2B62D8E2D9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61C8C43-5841-40C8-B794-A1FEE24C65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185191C-6750-4646-A3B8-0675C624D296}"/>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3F226AB8-15A8-4453-A8B3-30BBC031DC6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43E90FD3-84DC-4034-866C-5D2E662E4A4C}"/>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10452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25133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9DEF-3AF7-489A-8462-3F88DE173B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DB478F-5210-41F4-ACD4-5FB815B40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9DDAB8-420F-4993-8E71-417C36FC8E4C}"/>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BF9F0784-591A-4F53-B668-88E45559AD1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D66EE02-B143-4401-84E6-5D923E7AD37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27709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66AC4-681B-444A-B77B-4030ED34AD8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7236B5C-E9FE-4FC6-8816-AC05A814F7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9A4EC10-3CFE-4156-A939-A3D6816587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F9F1DC4-5913-4966-AB73-66F7302E8905}"/>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F6D31EA0-64D2-4686-AF1E-2120139C48BD}"/>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A4AD78A8-55FB-4936-9387-5CA2C07D0A0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2147123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852C-CB14-4AE3-B49B-B64DF9DF3D6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6466E90-5AA5-4D23-84F9-4F7C0F9235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0060E0-5998-4FB1-83D5-61DBAFA35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8871B35-F702-4F90-9834-33F262D049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876E7A-DBF8-4F8E-91E1-FA91A70E3D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D6F021B-14E1-4004-98EE-0AE4C3EA40E7}"/>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8" name="Footer Placeholder 7">
            <a:extLst>
              <a:ext uri="{FF2B5EF4-FFF2-40B4-BE49-F238E27FC236}">
                <a16:creationId xmlns:a16="http://schemas.microsoft.com/office/drawing/2014/main" id="{5597ADC9-4ADE-477A-AD8B-910F16BA7E5F}"/>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587852BD-B77E-4672-B22B-9FB42FBB29C5}"/>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4796733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E4E9-1AA3-48C2-82D2-21877FCB4EB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52B598F-2DF6-4491-8869-CF4B60D13C7D}"/>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a:extLst>
              <a:ext uri="{FF2B5EF4-FFF2-40B4-BE49-F238E27FC236}">
                <a16:creationId xmlns:a16="http://schemas.microsoft.com/office/drawing/2014/main" id="{24B9D5FC-55B0-4C86-822C-0B99B960D3DF}"/>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5A2B58BE-E353-43D0-8B4D-F31F0439E31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9797870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F1F820-8A44-4CAE-B39F-E0F172440418}"/>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3" name="Footer Placeholder 2">
            <a:extLst>
              <a:ext uri="{FF2B5EF4-FFF2-40B4-BE49-F238E27FC236}">
                <a16:creationId xmlns:a16="http://schemas.microsoft.com/office/drawing/2014/main" id="{E7778453-4D61-4AF6-9D2C-4F617580EB33}"/>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05AEBF08-9E95-4B8F-AC93-F7E3896C2AB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3994817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DE197-DFE0-4228-8279-C4676FB3B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774B480-89C7-4997-B32A-C70665D55E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8757214-D619-4E50-9B6F-727EB63E6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29BD4-A488-447A-8CC6-E66436DD6D56}"/>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96FEF865-5B97-4445-9E81-4D3CE11017AA}"/>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B38F69C-184B-4508-A1CD-3F04146F7CE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898696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5849-4BB8-4590-9D17-ACC927D9E5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49DFED4-3105-4481-B934-30109ECD4F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0176CE6-F4F4-4DF7-8ADB-A1488AFC07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4CC64-4DB5-4FC0-9E2A-0927119B2C90}"/>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80334A28-5950-475B-9EAE-4097B792117F}"/>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3D77BB2-E95F-4382-A59D-5F7994338A8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509875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6DFCC-F796-4AE1-81A6-89C322ACB65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E368AEF-B9D8-415E-AB8C-8C4C39C87F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AE16F8-5330-4618-A577-AE89C2EC6BF8}"/>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56EAF1CD-5ABA-441C-BEBF-6B69953AFC9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05AC308-9258-4D08-8529-E1CB47D1DA30}"/>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34032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74C881-3989-4840-8FD7-A6D3172A6E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01FEEE-C05E-46B3-93A6-197FC0417B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7F72CD-04A1-4A3E-BD7F-5B42D75164FD}"/>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C9D9F004-B935-476F-A5E7-F798C8412F0F}"/>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02581DFC-23EA-4763-B0C3-610E907F4F9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91206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685800" y="381001"/>
            <a:ext cx="6991492" cy="36406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1256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50152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88419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72156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355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0597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47779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106773093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F76833-73E6-47FF-9A10-2631913012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A43E4AA-74E7-4E16-9992-42B26D1BD4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6AEA441-3408-40B4-B9EB-8D001EBDE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71BD721F-4E9E-4971-92CA-F01C9FF15E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844837C7-7E86-4483-B3D1-BF1EA4BA3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554690910"/>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play.google.com/store/apps/details?id=com.ffgames.racingincar2&amp;hl=en" TargetMode="External"/><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www.idrivesafely.com/defensive-driving/trending/7-deadly-sins-distracted-driving-wrath-music" TargetMode="External"/><Relationship Id="rId3" Type="http://schemas.openxmlformats.org/officeDocument/2006/relationships/hyperlink" Target="https://www.aceable.com/safe-driving/car-accident-statistics/" TargetMode="External"/><Relationship Id="rId7" Type="http://schemas.openxmlformats.org/officeDocument/2006/relationships/hyperlink" Target="https://inews.co.uk/inews-lifestyle/cars/mobile-phone-driving-law-changes-explained-uk-new-legislation-824749#:~:targetText=At%20the%20moment,%20using%20a,nav%20while%20driving%20is%20illegal.&amp;targetText=You're%20able%20to%20use,in%20these%20cases%20is%20illegal." TargetMode="External"/><Relationship Id="rId12" Type="http://schemas.openxmlformats.org/officeDocument/2006/relationships/hyperlink" Target="https://www.sciencedirect.com/science/article/pii/000169188490043X" TargetMode="External"/><Relationship Id="rId2" Type="http://schemas.openxmlformats.org/officeDocument/2006/relationships/hyperlink" Target="https://www.brake.org.uk/facts-resources/1653-uk-road-casualties" TargetMode="External"/><Relationship Id="rId1" Type="http://schemas.openxmlformats.org/officeDocument/2006/relationships/slideLayout" Target="../slideLayouts/slideLayout2.xml"/><Relationship Id="rId6" Type="http://schemas.openxmlformats.org/officeDocument/2006/relationships/hyperlink" Target="https://www.sciencedirect.com/science/article/pii/S0747563215000540?via%3Dihub" TargetMode="External"/><Relationship Id="rId11" Type="http://schemas.openxmlformats.org/officeDocument/2006/relationships/hyperlink" Target="https://www.fool.com/investing/2017/10/22/how-far-along-is-self-driving-car-technology-reall.aspx" TargetMode="External"/><Relationship Id="rId5" Type="http://schemas.openxmlformats.org/officeDocument/2006/relationships/hyperlink" Target="https://www.businessinsider.com/virtual-reality-vr-side-effects-2018-3?r=US&amp;IR=T#loss-of-spatial-awareness-1" TargetMode="External"/><Relationship Id="rId10" Type="http://schemas.openxmlformats.org/officeDocument/2006/relationships/hyperlink" Target="https://mycardoeswhat.org/safety-features/automatic-braking/" TargetMode="External"/><Relationship Id="rId4" Type="http://schemas.openxmlformats.org/officeDocument/2006/relationships/hyperlink" Target="https://www.sciencedirect.com/science/article/pii/S0001457513003497?via%3Dihub" TargetMode="External"/><Relationship Id="rId9" Type="http://schemas.openxmlformats.org/officeDocument/2006/relationships/hyperlink" Target="https://roadsafetygb.org.uk/news/brain-to-vehicle-technology-will-speed-up-reaction-times-nissan/"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25231-D491-4FAB-803B-DDDB1751E9AC}"/>
              </a:ext>
            </a:extLst>
          </p:cNvPr>
          <p:cNvSpPr>
            <a:spLocks noGrp="1"/>
          </p:cNvSpPr>
          <p:nvPr>
            <p:ph type="ctrTitle"/>
          </p:nvPr>
        </p:nvSpPr>
        <p:spPr>
          <a:xfrm>
            <a:off x="1684637" y="706966"/>
            <a:ext cx="9144000" cy="2387600"/>
          </a:xfrm>
        </p:spPr>
        <p:txBody>
          <a:bodyPr/>
          <a:lstStyle/>
          <a:p>
            <a:pPr algn="ctr"/>
            <a:r>
              <a:rPr lang="en-GB" cap="none" dirty="0">
                <a:ln w="0"/>
                <a:effectLst>
                  <a:outerShdw blurRad="38100" dist="19050" dir="2700000" algn="tl" rotWithShape="0">
                    <a:schemeClr val="dk1">
                      <a:alpha val="40000"/>
                    </a:schemeClr>
                  </a:outerShdw>
                </a:effectLst>
              </a:rPr>
              <a:t>Driver Attentiveness in Virtual Reality</a:t>
            </a:r>
          </a:p>
        </p:txBody>
      </p:sp>
      <p:sp>
        <p:nvSpPr>
          <p:cNvPr id="3" name="Subtitle 2">
            <a:extLst>
              <a:ext uri="{FF2B5EF4-FFF2-40B4-BE49-F238E27FC236}">
                <a16:creationId xmlns:a16="http://schemas.microsoft.com/office/drawing/2014/main" id="{96EA8232-EFCA-44B5-A8AF-945119566807}"/>
              </a:ext>
            </a:extLst>
          </p:cNvPr>
          <p:cNvSpPr>
            <a:spLocks noGrp="1"/>
          </p:cNvSpPr>
          <p:nvPr>
            <p:ph type="subTitle" idx="1"/>
          </p:nvPr>
        </p:nvSpPr>
        <p:spPr>
          <a:xfrm>
            <a:off x="1591962" y="3025392"/>
            <a:ext cx="9144000" cy="2635145"/>
          </a:xfrm>
        </p:spPr>
        <p:txBody>
          <a:bodyPr>
            <a:normAutofit/>
          </a:bodyPr>
          <a:lstStyle/>
          <a:p>
            <a:r>
              <a:rPr lang="en-GB" dirty="0"/>
              <a:t>                                                  Professional Project (COM3001)</a:t>
            </a:r>
          </a:p>
          <a:p>
            <a:br>
              <a:rPr lang="en-GB" dirty="0"/>
            </a:br>
            <a:endParaRPr lang="en-GB" dirty="0"/>
          </a:p>
          <a:p>
            <a:r>
              <a:rPr lang="en-GB" sz="1800" dirty="0"/>
              <a:t>Student: James Wright</a:t>
            </a:r>
          </a:p>
          <a:p>
            <a:r>
              <a:rPr lang="en-GB" sz="1800" dirty="0"/>
              <a:t>Supervisor: Dr. Steve Wesemeyer</a:t>
            </a:r>
          </a:p>
        </p:txBody>
      </p:sp>
      <p:pic>
        <p:nvPicPr>
          <p:cNvPr id="9" name="Picture 8">
            <a:extLst>
              <a:ext uri="{FF2B5EF4-FFF2-40B4-BE49-F238E27FC236}">
                <a16:creationId xmlns:a16="http://schemas.microsoft.com/office/drawing/2014/main" id="{0898BF2A-FBEC-479B-943E-A6A57AAD0D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6659" y="3221957"/>
            <a:ext cx="5894173" cy="3636043"/>
          </a:xfrm>
          <a:prstGeom prst="rect">
            <a:avLst/>
          </a:prstGeom>
        </p:spPr>
      </p:pic>
      <p:pic>
        <p:nvPicPr>
          <p:cNvPr id="11" name="Picture 10">
            <a:extLst>
              <a:ext uri="{FF2B5EF4-FFF2-40B4-BE49-F238E27FC236}">
                <a16:creationId xmlns:a16="http://schemas.microsoft.com/office/drawing/2014/main" id="{8A48CC68-0748-41B0-B879-A3E5D4CBCA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4870" y="4470356"/>
            <a:ext cx="4572000" cy="3333750"/>
          </a:xfrm>
          <a:prstGeom prst="rect">
            <a:avLst/>
          </a:prstGeom>
        </p:spPr>
      </p:pic>
    </p:spTree>
    <p:extLst>
      <p:ext uri="{BB962C8B-B14F-4D97-AF65-F5344CB8AC3E}">
        <p14:creationId xmlns:p14="http://schemas.microsoft.com/office/powerpoint/2010/main" val="2269186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E0D1418-5C85-4478-9146-DA34539666DC}"/>
              </a:ext>
            </a:extLst>
          </p:cNvPr>
          <p:cNvGrpSpPr/>
          <p:nvPr/>
        </p:nvGrpSpPr>
        <p:grpSpPr>
          <a:xfrm>
            <a:off x="4810067" y="133935"/>
            <a:ext cx="2508422" cy="1723687"/>
            <a:chOff x="4841789" y="769741"/>
            <a:chExt cx="2508422" cy="1723687"/>
          </a:xfrm>
        </p:grpSpPr>
        <p:pic>
          <p:nvPicPr>
            <p:cNvPr id="5" name="Picture 4">
              <a:extLst>
                <a:ext uri="{FF2B5EF4-FFF2-40B4-BE49-F238E27FC236}">
                  <a16:creationId xmlns:a16="http://schemas.microsoft.com/office/drawing/2014/main" id="{3F35D964-A668-4684-86B3-74FDBE9CC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5711" y="769741"/>
              <a:ext cx="2357135" cy="1354354"/>
            </a:xfrm>
            <a:prstGeom prst="rect">
              <a:avLst/>
            </a:prstGeom>
          </p:spPr>
        </p:pic>
        <p:sp>
          <p:nvSpPr>
            <p:cNvPr id="6" name="TextBox 5">
              <a:extLst>
                <a:ext uri="{FF2B5EF4-FFF2-40B4-BE49-F238E27FC236}">
                  <a16:creationId xmlns:a16="http://schemas.microsoft.com/office/drawing/2014/main" id="{3D93C4D2-CD8A-4DB4-97A8-161CECA93D14}"/>
                </a:ext>
              </a:extLst>
            </p:cNvPr>
            <p:cNvSpPr txBox="1"/>
            <p:nvPr/>
          </p:nvSpPr>
          <p:spPr>
            <a:xfrm>
              <a:off x="4841789" y="2124096"/>
              <a:ext cx="2508422" cy="369332"/>
            </a:xfrm>
            <a:prstGeom prst="rect">
              <a:avLst/>
            </a:prstGeom>
            <a:noFill/>
          </p:spPr>
          <p:txBody>
            <a:bodyPr wrap="square" rtlCol="0">
              <a:spAutoFit/>
            </a:bodyPr>
            <a:lstStyle/>
            <a:p>
              <a:pPr algn="ctr"/>
              <a:r>
                <a:rPr lang="en-GB" dirty="0"/>
                <a:t>Oculus Quest (VR)</a:t>
              </a:r>
            </a:p>
          </p:txBody>
        </p:sp>
        <p:sp>
          <p:nvSpPr>
            <p:cNvPr id="7" name="Rectangle 6">
              <a:extLst>
                <a:ext uri="{FF2B5EF4-FFF2-40B4-BE49-F238E27FC236}">
                  <a16:creationId xmlns:a16="http://schemas.microsoft.com/office/drawing/2014/main" id="{AB2FB601-59FC-4CF7-A824-2435C0ED0A45}"/>
                </a:ext>
              </a:extLst>
            </p:cNvPr>
            <p:cNvSpPr/>
            <p:nvPr/>
          </p:nvSpPr>
          <p:spPr>
            <a:xfrm>
              <a:off x="4841789" y="786348"/>
              <a:ext cx="2508422" cy="1703301"/>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40" name="Group 39">
            <a:extLst>
              <a:ext uri="{FF2B5EF4-FFF2-40B4-BE49-F238E27FC236}">
                <a16:creationId xmlns:a16="http://schemas.microsoft.com/office/drawing/2014/main" id="{B2B20D87-F640-42B4-8AFB-C6E789F5439B}"/>
              </a:ext>
            </a:extLst>
          </p:cNvPr>
          <p:cNvGrpSpPr/>
          <p:nvPr/>
        </p:nvGrpSpPr>
        <p:grpSpPr>
          <a:xfrm>
            <a:off x="9571619" y="2480263"/>
            <a:ext cx="2508422" cy="1723687"/>
            <a:chOff x="9114064" y="3007422"/>
            <a:chExt cx="2508422" cy="1723687"/>
          </a:xfrm>
        </p:grpSpPr>
        <p:pic>
          <p:nvPicPr>
            <p:cNvPr id="10" name="Picture 9">
              <a:extLst>
                <a:ext uri="{FF2B5EF4-FFF2-40B4-BE49-F238E27FC236}">
                  <a16:creationId xmlns:a16="http://schemas.microsoft.com/office/drawing/2014/main" id="{76FBE9CF-CA26-40A7-8774-F8ACB47786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5815" y="3136385"/>
              <a:ext cx="1313569" cy="1313569"/>
            </a:xfrm>
            <a:prstGeom prst="rect">
              <a:avLst/>
            </a:prstGeom>
          </p:spPr>
        </p:pic>
        <p:sp>
          <p:nvSpPr>
            <p:cNvPr id="13" name="TextBox 12">
              <a:extLst>
                <a:ext uri="{FF2B5EF4-FFF2-40B4-BE49-F238E27FC236}">
                  <a16:creationId xmlns:a16="http://schemas.microsoft.com/office/drawing/2014/main" id="{7E918E1D-33C3-4740-ACD5-E42F1C2BE2DC}"/>
                </a:ext>
              </a:extLst>
            </p:cNvPr>
            <p:cNvSpPr txBox="1"/>
            <p:nvPr/>
          </p:nvSpPr>
          <p:spPr>
            <a:xfrm>
              <a:off x="9157986" y="4361777"/>
              <a:ext cx="2357135" cy="369332"/>
            </a:xfrm>
            <a:prstGeom prst="rect">
              <a:avLst/>
            </a:prstGeom>
            <a:noFill/>
          </p:spPr>
          <p:txBody>
            <a:bodyPr wrap="square" rtlCol="0">
              <a:spAutoFit/>
            </a:bodyPr>
            <a:lstStyle/>
            <a:p>
              <a:pPr algn="ctr"/>
              <a:r>
                <a:rPr lang="en-GB" dirty="0"/>
                <a:t>Development Software</a:t>
              </a:r>
            </a:p>
          </p:txBody>
        </p:sp>
        <p:sp>
          <p:nvSpPr>
            <p:cNvPr id="14" name="Rectangle 13">
              <a:extLst>
                <a:ext uri="{FF2B5EF4-FFF2-40B4-BE49-F238E27FC236}">
                  <a16:creationId xmlns:a16="http://schemas.microsoft.com/office/drawing/2014/main" id="{F6E4AB2D-56E6-48F3-B6EB-04CE861083E4}"/>
                </a:ext>
              </a:extLst>
            </p:cNvPr>
            <p:cNvSpPr/>
            <p:nvPr/>
          </p:nvSpPr>
          <p:spPr>
            <a:xfrm>
              <a:off x="9114064" y="3007422"/>
              <a:ext cx="2508422" cy="1703301"/>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8" name="Group 37">
            <a:extLst>
              <a:ext uri="{FF2B5EF4-FFF2-40B4-BE49-F238E27FC236}">
                <a16:creationId xmlns:a16="http://schemas.microsoft.com/office/drawing/2014/main" id="{8099843A-EB92-491F-B2C3-2D69E57F7010}"/>
              </a:ext>
            </a:extLst>
          </p:cNvPr>
          <p:cNvGrpSpPr/>
          <p:nvPr/>
        </p:nvGrpSpPr>
        <p:grpSpPr>
          <a:xfrm>
            <a:off x="99350" y="2479904"/>
            <a:ext cx="2508422" cy="1723687"/>
            <a:chOff x="503464" y="3007422"/>
            <a:chExt cx="2508422" cy="1723687"/>
          </a:xfrm>
        </p:grpSpPr>
        <p:pic>
          <p:nvPicPr>
            <p:cNvPr id="17" name="Picture 16">
              <a:extLst>
                <a:ext uri="{FF2B5EF4-FFF2-40B4-BE49-F238E27FC236}">
                  <a16:creationId xmlns:a16="http://schemas.microsoft.com/office/drawing/2014/main" id="{C4515C62-4554-48B8-A994-8624AA7AC1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198" y="3089263"/>
              <a:ext cx="1375510" cy="1375510"/>
            </a:xfrm>
            <a:prstGeom prst="rect">
              <a:avLst/>
            </a:prstGeom>
          </p:spPr>
        </p:pic>
        <p:sp>
          <p:nvSpPr>
            <p:cNvPr id="20" name="TextBox 19">
              <a:extLst>
                <a:ext uri="{FF2B5EF4-FFF2-40B4-BE49-F238E27FC236}">
                  <a16:creationId xmlns:a16="http://schemas.microsoft.com/office/drawing/2014/main" id="{8C014AD1-1AB4-4C23-8EC8-9C0D40C6553A}"/>
                </a:ext>
              </a:extLst>
            </p:cNvPr>
            <p:cNvSpPr txBox="1"/>
            <p:nvPr/>
          </p:nvSpPr>
          <p:spPr>
            <a:xfrm>
              <a:off x="547386" y="4361777"/>
              <a:ext cx="2357135" cy="369332"/>
            </a:xfrm>
            <a:prstGeom prst="rect">
              <a:avLst/>
            </a:prstGeom>
            <a:noFill/>
          </p:spPr>
          <p:txBody>
            <a:bodyPr wrap="square" rtlCol="0">
              <a:spAutoFit/>
            </a:bodyPr>
            <a:lstStyle/>
            <a:p>
              <a:pPr algn="ctr"/>
              <a:r>
                <a:rPr lang="en-GB" dirty="0"/>
                <a:t>User</a:t>
              </a:r>
            </a:p>
          </p:txBody>
        </p:sp>
        <p:sp>
          <p:nvSpPr>
            <p:cNvPr id="21" name="Rectangle 20">
              <a:extLst>
                <a:ext uri="{FF2B5EF4-FFF2-40B4-BE49-F238E27FC236}">
                  <a16:creationId xmlns:a16="http://schemas.microsoft.com/office/drawing/2014/main" id="{042119EE-A282-41DB-B3EE-DF01EC471E9B}"/>
                </a:ext>
              </a:extLst>
            </p:cNvPr>
            <p:cNvSpPr/>
            <p:nvPr/>
          </p:nvSpPr>
          <p:spPr>
            <a:xfrm>
              <a:off x="503464" y="3007422"/>
              <a:ext cx="2508422" cy="1703301"/>
            </a:xfrm>
            <a:prstGeom prst="rect">
              <a:avLst/>
            </a:prstGeom>
            <a:noFill/>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GB"/>
            </a:p>
          </p:txBody>
        </p:sp>
      </p:grpSp>
      <p:grpSp>
        <p:nvGrpSpPr>
          <p:cNvPr id="41" name="Group 40">
            <a:extLst>
              <a:ext uri="{FF2B5EF4-FFF2-40B4-BE49-F238E27FC236}">
                <a16:creationId xmlns:a16="http://schemas.microsoft.com/office/drawing/2014/main" id="{FDC38823-5C9F-4680-9BD1-E57097DC3259}"/>
              </a:ext>
            </a:extLst>
          </p:cNvPr>
          <p:cNvGrpSpPr/>
          <p:nvPr/>
        </p:nvGrpSpPr>
        <p:grpSpPr>
          <a:xfrm>
            <a:off x="4836922" y="5049493"/>
            <a:ext cx="2508422" cy="1723687"/>
            <a:chOff x="4841789" y="4975421"/>
            <a:chExt cx="2508422" cy="1723687"/>
          </a:xfrm>
        </p:grpSpPr>
        <p:pic>
          <p:nvPicPr>
            <p:cNvPr id="24" name="Picture 23">
              <a:extLst>
                <a:ext uri="{FF2B5EF4-FFF2-40B4-BE49-F238E27FC236}">
                  <a16:creationId xmlns:a16="http://schemas.microsoft.com/office/drawing/2014/main" id="{843A2047-7DDC-4345-B021-DA80B607C8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6523" y="5057262"/>
              <a:ext cx="1375510" cy="1375510"/>
            </a:xfrm>
            <a:prstGeom prst="rect">
              <a:avLst/>
            </a:prstGeom>
          </p:spPr>
        </p:pic>
        <p:sp>
          <p:nvSpPr>
            <p:cNvPr id="25" name="TextBox 24">
              <a:extLst>
                <a:ext uri="{FF2B5EF4-FFF2-40B4-BE49-F238E27FC236}">
                  <a16:creationId xmlns:a16="http://schemas.microsoft.com/office/drawing/2014/main" id="{6C181C3D-A7FD-4772-84CD-8095D6069383}"/>
                </a:ext>
              </a:extLst>
            </p:cNvPr>
            <p:cNvSpPr txBox="1"/>
            <p:nvPr/>
          </p:nvSpPr>
          <p:spPr>
            <a:xfrm>
              <a:off x="4885711" y="6329776"/>
              <a:ext cx="2357135" cy="369332"/>
            </a:xfrm>
            <a:prstGeom prst="rect">
              <a:avLst/>
            </a:prstGeom>
            <a:noFill/>
          </p:spPr>
          <p:txBody>
            <a:bodyPr wrap="square" rtlCol="0">
              <a:spAutoFit/>
            </a:bodyPr>
            <a:lstStyle/>
            <a:p>
              <a:pPr algn="ctr"/>
              <a:r>
                <a:rPr lang="en-GB" dirty="0"/>
                <a:t>Developer (Me)</a:t>
              </a:r>
            </a:p>
          </p:txBody>
        </p:sp>
        <p:sp>
          <p:nvSpPr>
            <p:cNvPr id="26" name="Rectangle 25">
              <a:extLst>
                <a:ext uri="{FF2B5EF4-FFF2-40B4-BE49-F238E27FC236}">
                  <a16:creationId xmlns:a16="http://schemas.microsoft.com/office/drawing/2014/main" id="{44229DAA-E282-420C-BFBF-7B5BE0431172}"/>
                </a:ext>
              </a:extLst>
            </p:cNvPr>
            <p:cNvSpPr/>
            <p:nvPr/>
          </p:nvSpPr>
          <p:spPr>
            <a:xfrm>
              <a:off x="4841789" y="4975421"/>
              <a:ext cx="2508422" cy="1703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82D78BD2-49D9-4E60-A82F-D49B017A9ADE}"/>
              </a:ext>
            </a:extLst>
          </p:cNvPr>
          <p:cNvSpPr txBox="1"/>
          <p:nvPr/>
        </p:nvSpPr>
        <p:spPr>
          <a:xfrm>
            <a:off x="8841483" y="5577977"/>
            <a:ext cx="2089094" cy="646331"/>
          </a:xfrm>
          <a:prstGeom prst="rect">
            <a:avLst/>
          </a:prstGeom>
          <a:noFill/>
          <a:ln>
            <a:solidFill>
              <a:srgbClr val="FF0000"/>
            </a:solidFill>
          </a:ln>
        </p:spPr>
        <p:txBody>
          <a:bodyPr wrap="square" rtlCol="0">
            <a:spAutoFit/>
          </a:bodyPr>
          <a:lstStyle/>
          <a:p>
            <a:pPr algn="ctr"/>
            <a:r>
              <a:rPr lang="en-GB" dirty="0"/>
              <a:t>Programs the application in unity</a:t>
            </a:r>
          </a:p>
        </p:txBody>
      </p:sp>
      <p:sp>
        <p:nvSpPr>
          <p:cNvPr id="28" name="TextBox 27">
            <a:extLst>
              <a:ext uri="{FF2B5EF4-FFF2-40B4-BE49-F238E27FC236}">
                <a16:creationId xmlns:a16="http://schemas.microsoft.com/office/drawing/2014/main" id="{0B1269B1-F755-488E-927E-C6C8AC4DD8C8}"/>
              </a:ext>
            </a:extLst>
          </p:cNvPr>
          <p:cNvSpPr txBox="1"/>
          <p:nvPr/>
        </p:nvSpPr>
        <p:spPr>
          <a:xfrm>
            <a:off x="9688683" y="688168"/>
            <a:ext cx="2262941" cy="646331"/>
          </a:xfrm>
          <a:prstGeom prst="rect">
            <a:avLst/>
          </a:prstGeom>
          <a:noFill/>
          <a:ln>
            <a:solidFill>
              <a:srgbClr val="00B050"/>
            </a:solidFill>
          </a:ln>
        </p:spPr>
        <p:txBody>
          <a:bodyPr wrap="square" rtlCol="0">
            <a:spAutoFit/>
          </a:bodyPr>
          <a:lstStyle/>
          <a:p>
            <a:pPr algn="ctr"/>
            <a:r>
              <a:rPr lang="en-GB" dirty="0"/>
              <a:t>Exports application to the oculus device</a:t>
            </a:r>
          </a:p>
        </p:txBody>
      </p:sp>
      <p:sp>
        <p:nvSpPr>
          <p:cNvPr id="29" name="TextBox 28">
            <a:extLst>
              <a:ext uri="{FF2B5EF4-FFF2-40B4-BE49-F238E27FC236}">
                <a16:creationId xmlns:a16="http://schemas.microsoft.com/office/drawing/2014/main" id="{11A4F1FC-76A7-4BE5-901B-50E4685502D4}"/>
              </a:ext>
            </a:extLst>
          </p:cNvPr>
          <p:cNvSpPr txBox="1"/>
          <p:nvPr/>
        </p:nvSpPr>
        <p:spPr>
          <a:xfrm>
            <a:off x="5224987" y="2365921"/>
            <a:ext cx="1668848" cy="646331"/>
          </a:xfrm>
          <a:prstGeom prst="rect">
            <a:avLst/>
          </a:prstGeom>
          <a:noFill/>
          <a:ln>
            <a:solidFill>
              <a:srgbClr val="FFC000"/>
            </a:solidFill>
          </a:ln>
        </p:spPr>
        <p:txBody>
          <a:bodyPr wrap="square" rtlCol="0">
            <a:spAutoFit/>
          </a:bodyPr>
          <a:lstStyle/>
          <a:p>
            <a:pPr algn="ctr"/>
            <a:r>
              <a:rPr lang="en-GB" dirty="0"/>
              <a:t>Screen records the user’s test</a:t>
            </a:r>
          </a:p>
        </p:txBody>
      </p:sp>
      <p:sp>
        <p:nvSpPr>
          <p:cNvPr id="30" name="TextBox 29">
            <a:extLst>
              <a:ext uri="{FF2B5EF4-FFF2-40B4-BE49-F238E27FC236}">
                <a16:creationId xmlns:a16="http://schemas.microsoft.com/office/drawing/2014/main" id="{4BD8520F-5CFC-4142-BFD8-F80D334A66D7}"/>
              </a:ext>
            </a:extLst>
          </p:cNvPr>
          <p:cNvSpPr txBox="1"/>
          <p:nvPr/>
        </p:nvSpPr>
        <p:spPr>
          <a:xfrm>
            <a:off x="925918" y="5113022"/>
            <a:ext cx="1857105" cy="923330"/>
          </a:xfrm>
          <a:prstGeom prst="rect">
            <a:avLst/>
          </a:prstGeom>
          <a:noFill/>
          <a:ln>
            <a:solidFill>
              <a:srgbClr val="FF0000"/>
            </a:solidFill>
          </a:ln>
        </p:spPr>
        <p:txBody>
          <a:bodyPr wrap="square" rtlCol="0">
            <a:spAutoFit/>
          </a:bodyPr>
          <a:lstStyle/>
          <a:p>
            <a:pPr algn="ctr"/>
            <a:r>
              <a:rPr lang="en-GB" dirty="0"/>
              <a:t>Tells the user the instructions, and explains the test</a:t>
            </a:r>
          </a:p>
        </p:txBody>
      </p:sp>
      <p:sp>
        <p:nvSpPr>
          <p:cNvPr id="32" name="TextBox 31">
            <a:extLst>
              <a:ext uri="{FF2B5EF4-FFF2-40B4-BE49-F238E27FC236}">
                <a16:creationId xmlns:a16="http://schemas.microsoft.com/office/drawing/2014/main" id="{5DAD9F49-71E3-4D72-9D4B-0328C4ACD352}"/>
              </a:ext>
            </a:extLst>
          </p:cNvPr>
          <p:cNvSpPr txBox="1"/>
          <p:nvPr/>
        </p:nvSpPr>
        <p:spPr>
          <a:xfrm>
            <a:off x="4812527" y="3334867"/>
            <a:ext cx="2560860" cy="1200329"/>
          </a:xfrm>
          <a:prstGeom prst="rect">
            <a:avLst/>
          </a:prstGeom>
          <a:noFill/>
          <a:ln>
            <a:solidFill>
              <a:srgbClr val="FF0000"/>
            </a:solidFill>
          </a:ln>
        </p:spPr>
        <p:txBody>
          <a:bodyPr wrap="square" rtlCol="0">
            <a:spAutoFit/>
          </a:bodyPr>
          <a:lstStyle/>
          <a:p>
            <a:pPr algn="ctr"/>
            <a:r>
              <a:rPr lang="en-GB" dirty="0"/>
              <a:t>Transfers data from oculus (results &amp; screen recordings) to the computer</a:t>
            </a:r>
          </a:p>
        </p:txBody>
      </p:sp>
      <p:sp>
        <p:nvSpPr>
          <p:cNvPr id="33" name="TextBox 32">
            <a:extLst>
              <a:ext uri="{FF2B5EF4-FFF2-40B4-BE49-F238E27FC236}">
                <a16:creationId xmlns:a16="http://schemas.microsoft.com/office/drawing/2014/main" id="{D9AFEE8B-AD19-47B4-B77A-7C7C64630426}"/>
              </a:ext>
            </a:extLst>
          </p:cNvPr>
          <p:cNvSpPr txBox="1"/>
          <p:nvPr/>
        </p:nvSpPr>
        <p:spPr>
          <a:xfrm>
            <a:off x="99350" y="1206575"/>
            <a:ext cx="2503886" cy="646331"/>
          </a:xfrm>
          <a:prstGeom prst="rect">
            <a:avLst/>
          </a:prstGeom>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GB" dirty="0"/>
              <a:t>User inputs button press in reaction to stimuli</a:t>
            </a:r>
          </a:p>
        </p:txBody>
      </p:sp>
      <p:sp>
        <p:nvSpPr>
          <p:cNvPr id="34" name="TextBox 33">
            <a:extLst>
              <a:ext uri="{FF2B5EF4-FFF2-40B4-BE49-F238E27FC236}">
                <a16:creationId xmlns:a16="http://schemas.microsoft.com/office/drawing/2014/main" id="{DB4787A3-E16A-4E9C-962C-C9E9B2F57E75}"/>
              </a:ext>
            </a:extLst>
          </p:cNvPr>
          <p:cNvSpPr txBox="1"/>
          <p:nvPr/>
        </p:nvSpPr>
        <p:spPr>
          <a:xfrm>
            <a:off x="246703" y="246746"/>
            <a:ext cx="4389638" cy="646331"/>
          </a:xfrm>
          <a:prstGeom prst="rect">
            <a:avLst/>
          </a:prstGeom>
          <a:noFill/>
          <a:ln>
            <a:solidFill>
              <a:srgbClr val="FFC000"/>
            </a:solidFill>
          </a:ln>
        </p:spPr>
        <p:txBody>
          <a:bodyPr wrap="square" rtlCol="0">
            <a:spAutoFit/>
          </a:bodyPr>
          <a:lstStyle/>
          <a:p>
            <a:pPr algn="ctr"/>
            <a:r>
              <a:rPr lang="en-GB" dirty="0"/>
              <a:t>Receives user input &amp; calculates result, outputs results to a local file (encrypted)</a:t>
            </a:r>
          </a:p>
        </p:txBody>
      </p:sp>
      <p:sp>
        <p:nvSpPr>
          <p:cNvPr id="35" name="TextBox 34">
            <a:extLst>
              <a:ext uri="{FF2B5EF4-FFF2-40B4-BE49-F238E27FC236}">
                <a16:creationId xmlns:a16="http://schemas.microsoft.com/office/drawing/2014/main" id="{D4014A79-416D-4AA4-95FC-C2937A51558C}"/>
              </a:ext>
            </a:extLst>
          </p:cNvPr>
          <p:cNvSpPr txBox="1"/>
          <p:nvPr/>
        </p:nvSpPr>
        <p:spPr>
          <a:xfrm>
            <a:off x="7607239" y="1817627"/>
            <a:ext cx="1733936" cy="369332"/>
          </a:xfrm>
          <a:prstGeom prst="rect">
            <a:avLst/>
          </a:prstGeom>
          <a:noFill/>
          <a:ln>
            <a:solidFill>
              <a:srgbClr val="FFC000"/>
            </a:solidFill>
          </a:ln>
        </p:spPr>
        <p:txBody>
          <a:bodyPr wrap="none" rtlCol="0">
            <a:spAutoFit/>
          </a:bodyPr>
          <a:lstStyle/>
          <a:p>
            <a:pPr algn="ctr"/>
            <a:r>
              <a:rPr lang="en-GB" dirty="0"/>
              <a:t>Runs application</a:t>
            </a:r>
          </a:p>
        </p:txBody>
      </p:sp>
      <p:sp>
        <p:nvSpPr>
          <p:cNvPr id="36" name="TextBox 35">
            <a:extLst>
              <a:ext uri="{FF2B5EF4-FFF2-40B4-BE49-F238E27FC236}">
                <a16:creationId xmlns:a16="http://schemas.microsoft.com/office/drawing/2014/main" id="{A60BE5FB-55C8-45CF-8DBA-3660511101E4}"/>
              </a:ext>
            </a:extLst>
          </p:cNvPr>
          <p:cNvSpPr txBox="1"/>
          <p:nvPr/>
        </p:nvSpPr>
        <p:spPr>
          <a:xfrm>
            <a:off x="2927888" y="4018925"/>
            <a:ext cx="1724052" cy="1200329"/>
          </a:xfrm>
          <a:prstGeom prst="rect">
            <a:avLst/>
          </a:prstGeom>
          <a:noFill/>
          <a:ln>
            <a:solidFill>
              <a:srgbClr val="0070C0"/>
            </a:solidFill>
          </a:ln>
        </p:spPr>
        <p:txBody>
          <a:bodyPr wrap="square" rtlCol="0">
            <a:spAutoFit/>
          </a:bodyPr>
          <a:lstStyle/>
          <a:p>
            <a:pPr algn="ctr"/>
            <a:r>
              <a:rPr lang="en-GB" dirty="0"/>
              <a:t>Gives written &amp; verbal consent to do test and to use their data</a:t>
            </a:r>
          </a:p>
        </p:txBody>
      </p:sp>
      <p:sp>
        <p:nvSpPr>
          <p:cNvPr id="37" name="TextBox 36">
            <a:extLst>
              <a:ext uri="{FF2B5EF4-FFF2-40B4-BE49-F238E27FC236}">
                <a16:creationId xmlns:a16="http://schemas.microsoft.com/office/drawing/2014/main" id="{FE24C7C5-FAC6-4D98-B3A8-DAEBF689C352}"/>
              </a:ext>
            </a:extLst>
          </p:cNvPr>
          <p:cNvSpPr txBox="1"/>
          <p:nvPr/>
        </p:nvSpPr>
        <p:spPr>
          <a:xfrm>
            <a:off x="273660" y="6285012"/>
            <a:ext cx="4273533" cy="369332"/>
          </a:xfrm>
          <a:prstGeom prst="rect">
            <a:avLst/>
          </a:prstGeom>
          <a:noFill/>
          <a:ln>
            <a:solidFill>
              <a:srgbClr val="0070C0"/>
            </a:solidFill>
          </a:ln>
        </p:spPr>
        <p:txBody>
          <a:bodyPr wrap="square" rtlCol="0">
            <a:spAutoFit/>
          </a:bodyPr>
          <a:lstStyle/>
          <a:p>
            <a:r>
              <a:rPr lang="en-GB" dirty="0"/>
              <a:t>Fills out feedback form &amp; gives to developer</a:t>
            </a:r>
          </a:p>
        </p:txBody>
      </p:sp>
      <p:cxnSp>
        <p:nvCxnSpPr>
          <p:cNvPr id="45" name="Straight Connector 44">
            <a:extLst>
              <a:ext uri="{FF2B5EF4-FFF2-40B4-BE49-F238E27FC236}">
                <a16:creationId xmlns:a16="http://schemas.microsoft.com/office/drawing/2014/main" id="{0B652214-212A-492A-86B8-846C23A9D555}"/>
              </a:ext>
            </a:extLst>
          </p:cNvPr>
          <p:cNvCxnSpPr>
            <a:stCxn id="14" idx="0"/>
            <a:endCxn id="28" idx="2"/>
          </p:cNvCxnSpPr>
          <p:nvPr/>
        </p:nvCxnSpPr>
        <p:spPr>
          <a:xfrm flipH="1" flipV="1">
            <a:off x="10820154" y="1334499"/>
            <a:ext cx="5676" cy="1145764"/>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F51C2F0-3C72-41F6-B3A2-EB5D285314CB}"/>
              </a:ext>
            </a:extLst>
          </p:cNvPr>
          <p:cNvCxnSpPr>
            <a:stCxn id="28" idx="1"/>
            <a:endCxn id="7" idx="3"/>
          </p:cNvCxnSpPr>
          <p:nvPr/>
        </p:nvCxnSpPr>
        <p:spPr>
          <a:xfrm flipH="1" flipV="1">
            <a:off x="7318489" y="1002193"/>
            <a:ext cx="2370194" cy="9141"/>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ED3029E-44D7-4440-9B0B-629CEDCFAD4E}"/>
              </a:ext>
            </a:extLst>
          </p:cNvPr>
          <p:cNvCxnSpPr>
            <a:stCxn id="21" idx="0"/>
            <a:endCxn id="33" idx="2"/>
          </p:cNvCxnSpPr>
          <p:nvPr/>
        </p:nvCxnSpPr>
        <p:spPr>
          <a:xfrm flipH="1" flipV="1">
            <a:off x="1351293" y="1852906"/>
            <a:ext cx="2268" cy="626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4828B1F-780C-4DB5-BE90-AAF611A79791}"/>
              </a:ext>
            </a:extLst>
          </p:cNvPr>
          <p:cNvCxnSpPr>
            <a:cxnSpLocks/>
            <a:stCxn id="33" idx="3"/>
          </p:cNvCxnSpPr>
          <p:nvPr/>
        </p:nvCxnSpPr>
        <p:spPr>
          <a:xfrm>
            <a:off x="2603236" y="1529741"/>
            <a:ext cx="21919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AFCB24B-46DE-49EF-9FCD-D0D36235BECC}"/>
              </a:ext>
            </a:extLst>
          </p:cNvPr>
          <p:cNvCxnSpPr>
            <a:cxnSpLocks/>
            <a:endCxn id="34" idx="2"/>
          </p:cNvCxnSpPr>
          <p:nvPr/>
        </p:nvCxnSpPr>
        <p:spPr>
          <a:xfrm flipH="1" flipV="1">
            <a:off x="2441522" y="893077"/>
            <a:ext cx="2368546" cy="34872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FC75748-F34E-4796-9529-FEDD7463D0E6}"/>
              </a:ext>
            </a:extLst>
          </p:cNvPr>
          <p:cNvCxnSpPr>
            <a:stCxn id="7" idx="2"/>
            <a:endCxn id="29" idx="0"/>
          </p:cNvCxnSpPr>
          <p:nvPr/>
        </p:nvCxnSpPr>
        <p:spPr>
          <a:xfrm flipH="1">
            <a:off x="6059411" y="1853843"/>
            <a:ext cx="4867" cy="51207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877C996-5879-4A3A-8C1D-393782DD3F8F}"/>
              </a:ext>
            </a:extLst>
          </p:cNvPr>
          <p:cNvCxnSpPr>
            <a:cxnSpLocks/>
            <a:stCxn id="29" idx="1"/>
          </p:cNvCxnSpPr>
          <p:nvPr/>
        </p:nvCxnSpPr>
        <p:spPr>
          <a:xfrm flipH="1">
            <a:off x="2647950" y="2689087"/>
            <a:ext cx="2577037" cy="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84FAE17-85E5-466C-BBAD-853D8EA05691}"/>
              </a:ext>
            </a:extLst>
          </p:cNvPr>
          <p:cNvCxnSpPr>
            <a:cxnSpLocks/>
            <a:stCxn id="35" idx="0"/>
          </p:cNvCxnSpPr>
          <p:nvPr/>
        </p:nvCxnSpPr>
        <p:spPr>
          <a:xfrm flipH="1" flipV="1">
            <a:off x="7318489" y="1488289"/>
            <a:ext cx="1155718" cy="32933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BC55005-17E0-4FBF-84CB-20287DAC50E2}"/>
              </a:ext>
            </a:extLst>
          </p:cNvPr>
          <p:cNvCxnSpPr>
            <a:cxnSpLocks/>
            <a:stCxn id="26" idx="0"/>
            <a:endCxn id="32" idx="2"/>
          </p:cNvCxnSpPr>
          <p:nvPr/>
        </p:nvCxnSpPr>
        <p:spPr>
          <a:xfrm flipV="1">
            <a:off x="6091133" y="4535196"/>
            <a:ext cx="1824" cy="5142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AD47AC99-2E54-4E7C-B50F-E8942773DAAE}"/>
              </a:ext>
            </a:extLst>
          </p:cNvPr>
          <p:cNvCxnSpPr>
            <a:cxnSpLocks/>
          </p:cNvCxnSpPr>
          <p:nvPr/>
        </p:nvCxnSpPr>
        <p:spPr>
          <a:xfrm flipV="1">
            <a:off x="7111503" y="1852907"/>
            <a:ext cx="0" cy="1478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B553C30-9313-414D-A6BC-206D6FE05637}"/>
              </a:ext>
            </a:extLst>
          </p:cNvPr>
          <p:cNvCxnSpPr>
            <a:cxnSpLocks/>
            <a:stCxn id="26" idx="3"/>
            <a:endCxn id="27" idx="1"/>
          </p:cNvCxnSpPr>
          <p:nvPr/>
        </p:nvCxnSpPr>
        <p:spPr>
          <a:xfrm flipV="1">
            <a:off x="7345344" y="5901143"/>
            <a:ext cx="1496139" cy="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8BFE9DC-60A2-4E19-A666-F52C5C5D275D}"/>
              </a:ext>
            </a:extLst>
          </p:cNvPr>
          <p:cNvCxnSpPr>
            <a:cxnSpLocks/>
            <a:stCxn id="27" idx="0"/>
            <a:endCxn id="14" idx="2"/>
          </p:cNvCxnSpPr>
          <p:nvPr/>
        </p:nvCxnSpPr>
        <p:spPr>
          <a:xfrm flipV="1">
            <a:off x="9886030" y="4183564"/>
            <a:ext cx="939800" cy="13944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90D49B2-A95D-4734-BA8F-CCA05BA3DF2B}"/>
              </a:ext>
            </a:extLst>
          </p:cNvPr>
          <p:cNvCxnSpPr>
            <a:cxnSpLocks/>
            <a:stCxn id="21" idx="3"/>
            <a:endCxn id="36" idx="0"/>
          </p:cNvCxnSpPr>
          <p:nvPr/>
        </p:nvCxnSpPr>
        <p:spPr>
          <a:xfrm>
            <a:off x="2607772" y="3331555"/>
            <a:ext cx="1182142" cy="6873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CDACDE35-823E-478E-B17C-7C76FBE7BE41}"/>
              </a:ext>
            </a:extLst>
          </p:cNvPr>
          <p:cNvCxnSpPr>
            <a:cxnSpLocks/>
            <a:stCxn id="36" idx="3"/>
          </p:cNvCxnSpPr>
          <p:nvPr/>
        </p:nvCxnSpPr>
        <p:spPr>
          <a:xfrm>
            <a:off x="4651940" y="4619090"/>
            <a:ext cx="624910" cy="3867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9614B6B-8892-4E00-9315-E2BF800BD89E}"/>
              </a:ext>
            </a:extLst>
          </p:cNvPr>
          <p:cNvCxnSpPr>
            <a:cxnSpLocks/>
          </p:cNvCxnSpPr>
          <p:nvPr/>
        </p:nvCxnSpPr>
        <p:spPr>
          <a:xfrm>
            <a:off x="536837" y="4183205"/>
            <a:ext cx="0" cy="21018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086122D0-BB2D-42A0-8F97-213D48D7F861}"/>
              </a:ext>
            </a:extLst>
          </p:cNvPr>
          <p:cNvCxnSpPr>
            <a:cxnSpLocks/>
            <a:stCxn id="37" idx="3"/>
          </p:cNvCxnSpPr>
          <p:nvPr/>
        </p:nvCxnSpPr>
        <p:spPr>
          <a:xfrm>
            <a:off x="4547193" y="6469678"/>
            <a:ext cx="289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18377002-4A7B-4A2F-A76E-EC3223875E1D}"/>
              </a:ext>
            </a:extLst>
          </p:cNvPr>
          <p:cNvCxnSpPr>
            <a:cxnSpLocks/>
            <a:stCxn id="26" idx="1"/>
            <a:endCxn id="30" idx="3"/>
          </p:cNvCxnSpPr>
          <p:nvPr/>
        </p:nvCxnSpPr>
        <p:spPr>
          <a:xfrm flipH="1" flipV="1">
            <a:off x="2783023" y="5574687"/>
            <a:ext cx="2053899" cy="3264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BBECEF8A-8A01-415D-A25E-6DBC361E9CA4}"/>
              </a:ext>
            </a:extLst>
          </p:cNvPr>
          <p:cNvCxnSpPr>
            <a:cxnSpLocks/>
            <a:stCxn id="30" idx="0"/>
            <a:endCxn id="21" idx="2"/>
          </p:cNvCxnSpPr>
          <p:nvPr/>
        </p:nvCxnSpPr>
        <p:spPr>
          <a:xfrm flipH="1" flipV="1">
            <a:off x="1353561" y="4183205"/>
            <a:ext cx="500910" cy="9298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40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4522-93ED-4D85-8EE1-95F8149BEAC6}"/>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Data Output from Testing</a:t>
            </a:r>
          </a:p>
        </p:txBody>
      </p:sp>
      <p:sp>
        <p:nvSpPr>
          <p:cNvPr id="3" name="Content Placeholder 2">
            <a:extLst>
              <a:ext uri="{FF2B5EF4-FFF2-40B4-BE49-F238E27FC236}">
                <a16:creationId xmlns:a16="http://schemas.microsoft.com/office/drawing/2014/main" id="{CF0635F4-4951-41B6-B003-B29655B65562}"/>
              </a:ext>
            </a:extLst>
          </p:cNvPr>
          <p:cNvSpPr>
            <a:spLocks noGrp="1"/>
          </p:cNvSpPr>
          <p:nvPr>
            <p:ph idx="1"/>
          </p:nvPr>
        </p:nvSpPr>
        <p:spPr/>
        <p:txBody>
          <a:bodyPr>
            <a:normAutofit/>
          </a:bodyPr>
          <a:lstStyle/>
          <a:p>
            <a:r>
              <a:rPr lang="en-GB" sz="2400" dirty="0"/>
              <a:t>Data 1: </a:t>
            </a:r>
            <a:r>
              <a:rPr lang="en-GB" sz="2400" b="1" dirty="0"/>
              <a:t>User reaction time </a:t>
            </a:r>
            <a:r>
              <a:rPr lang="en-GB" sz="2400" dirty="0"/>
              <a:t>(float value) to the car emergency stopping.</a:t>
            </a:r>
          </a:p>
          <a:p>
            <a:r>
              <a:rPr lang="en-GB" sz="2400" dirty="0"/>
              <a:t>Data 2: </a:t>
            </a:r>
            <a:r>
              <a:rPr lang="en-GB" sz="2400" b="1" dirty="0"/>
              <a:t>Boolean value </a:t>
            </a:r>
            <a:r>
              <a:rPr lang="en-GB" sz="2400" dirty="0"/>
              <a:t>(true/false) on if the user would have </a:t>
            </a:r>
            <a:r>
              <a:rPr lang="en-GB" sz="2400" b="1" dirty="0"/>
              <a:t>crashed</a:t>
            </a:r>
            <a:r>
              <a:rPr lang="en-GB" sz="2400" dirty="0"/>
              <a:t> into the car or not, based on </a:t>
            </a:r>
            <a:r>
              <a:rPr lang="en-GB" sz="2400" b="1" dirty="0"/>
              <a:t>stopping distance</a:t>
            </a:r>
            <a:r>
              <a:rPr lang="en-GB" sz="2400" dirty="0"/>
              <a:t> &amp; the </a:t>
            </a:r>
            <a:r>
              <a:rPr lang="en-GB" sz="2400" b="1" dirty="0"/>
              <a:t>user reaction time</a:t>
            </a:r>
            <a:r>
              <a:rPr lang="en-GB" sz="2400" dirty="0"/>
              <a:t>.</a:t>
            </a:r>
          </a:p>
          <a:p>
            <a:r>
              <a:rPr lang="en-GB" sz="2400" dirty="0"/>
              <a:t>Data 3: </a:t>
            </a:r>
            <a:r>
              <a:rPr lang="en-GB" sz="2400" b="1" dirty="0"/>
              <a:t>Boolean value </a:t>
            </a:r>
            <a:r>
              <a:rPr lang="en-GB" sz="2400" dirty="0"/>
              <a:t>(true/false) on if the user pressed the button before the trigger occurred (</a:t>
            </a:r>
            <a:r>
              <a:rPr lang="en-GB" sz="2400" b="1" dirty="0"/>
              <a:t>pre-emptive response</a:t>
            </a:r>
            <a:r>
              <a:rPr lang="en-GB" sz="2400" dirty="0"/>
              <a:t>) – essentially a </a:t>
            </a:r>
            <a:r>
              <a:rPr lang="en-GB" sz="2400" b="1" dirty="0"/>
              <a:t>fail statement </a:t>
            </a:r>
            <a:r>
              <a:rPr lang="en-GB" sz="2400" dirty="0"/>
              <a:t>in which case data 1 &amp; 2 will be void.</a:t>
            </a:r>
          </a:p>
          <a:p>
            <a:r>
              <a:rPr lang="en-GB" sz="2400" dirty="0"/>
              <a:t>Data 4: </a:t>
            </a:r>
            <a:r>
              <a:rPr lang="en-GB" sz="2400" b="1" dirty="0"/>
              <a:t>Screen recording </a:t>
            </a:r>
            <a:r>
              <a:rPr lang="en-GB" sz="2400" dirty="0"/>
              <a:t>of each test.</a:t>
            </a:r>
          </a:p>
          <a:p>
            <a:r>
              <a:rPr lang="en-GB" sz="2400" dirty="0"/>
              <a:t>Data 5: Test </a:t>
            </a:r>
            <a:r>
              <a:rPr lang="en-GB" sz="2400" b="1" dirty="0"/>
              <a:t>feedback form </a:t>
            </a:r>
            <a:r>
              <a:rPr lang="en-GB" sz="2400" dirty="0"/>
              <a:t>(Questionnaire with 1 to 5 rating for each question).</a:t>
            </a:r>
          </a:p>
          <a:p>
            <a:r>
              <a:rPr lang="en-GB" sz="2400" dirty="0"/>
              <a:t>Data 6: </a:t>
            </a:r>
            <a:r>
              <a:rPr lang="en-GB" sz="2400" b="1" dirty="0"/>
              <a:t>Demographic data </a:t>
            </a:r>
            <a:r>
              <a:rPr lang="en-GB" sz="2400" dirty="0"/>
              <a:t>from form (</a:t>
            </a:r>
            <a:r>
              <a:rPr lang="en-US" sz="2400" dirty="0"/>
              <a:t>age, sex, race, work, relationship status, etc.) if the user gives consent to giving us their data.</a:t>
            </a:r>
            <a:endParaRPr lang="en-GB" sz="2400" dirty="0"/>
          </a:p>
          <a:p>
            <a:endParaRPr lang="en-GB" sz="2400" dirty="0"/>
          </a:p>
          <a:p>
            <a:endParaRPr lang="en-GB" dirty="0"/>
          </a:p>
        </p:txBody>
      </p:sp>
    </p:spTree>
    <p:extLst>
      <p:ext uri="{BB962C8B-B14F-4D97-AF65-F5344CB8AC3E}">
        <p14:creationId xmlns:p14="http://schemas.microsoft.com/office/powerpoint/2010/main" val="3956202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DFAE7-67CE-4616-BB05-740C37AD9C6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Scenes:</a:t>
            </a:r>
            <a:br>
              <a:rPr lang="en-GB" dirty="0"/>
            </a:br>
            <a:r>
              <a:rPr lang="en-GB" cap="none" dirty="0">
                <a:ln w="0"/>
                <a:effectLst>
                  <a:outerShdw blurRad="38100" dist="19050" dir="2700000" algn="tl" rotWithShape="0">
                    <a:schemeClr val="dk1">
                      <a:alpha val="40000"/>
                    </a:schemeClr>
                  </a:outerShdw>
                </a:effectLst>
              </a:rPr>
              <a:t>Calibration Scene</a:t>
            </a:r>
            <a:endParaRPr lang="en-GB" b="1" dirty="0"/>
          </a:p>
        </p:txBody>
      </p:sp>
      <p:sp>
        <p:nvSpPr>
          <p:cNvPr id="3" name="Content Placeholder 2">
            <a:extLst>
              <a:ext uri="{FF2B5EF4-FFF2-40B4-BE49-F238E27FC236}">
                <a16:creationId xmlns:a16="http://schemas.microsoft.com/office/drawing/2014/main" id="{05A519B7-9E87-4655-BA27-5B87A9BEDCC7}"/>
              </a:ext>
            </a:extLst>
          </p:cNvPr>
          <p:cNvSpPr>
            <a:spLocks noGrp="1"/>
          </p:cNvSpPr>
          <p:nvPr>
            <p:ph idx="1"/>
          </p:nvPr>
        </p:nvSpPr>
        <p:spPr/>
        <p:txBody>
          <a:bodyPr/>
          <a:lstStyle/>
          <a:p>
            <a:pPr marL="0" indent="0">
              <a:buNone/>
            </a:pPr>
            <a:r>
              <a:rPr lang="en-GB" sz="2400" b="1" dirty="0"/>
              <a:t>What:</a:t>
            </a:r>
          </a:p>
          <a:p>
            <a:pPr marL="0" indent="0">
              <a:buNone/>
            </a:pPr>
            <a:r>
              <a:rPr lang="en-GB" sz="2400" dirty="0"/>
              <a:t>Press the button as quickly as you can when a light in the virtual room turns green.</a:t>
            </a:r>
          </a:p>
          <a:p>
            <a:pPr marL="0" indent="0">
              <a:buNone/>
            </a:pPr>
            <a:r>
              <a:rPr lang="en-GB" sz="2400" b="1" dirty="0"/>
              <a:t>Why:</a:t>
            </a:r>
          </a:p>
          <a:p>
            <a:pPr marL="0" indent="0">
              <a:buNone/>
            </a:pPr>
            <a:r>
              <a:rPr lang="en-GB" sz="2400" dirty="0"/>
              <a:t>To get a control time for each of the user’s reaction time, something to compare the rest of the user’s results to. This also teaches the user the basic input needed for the actual test, as it will be the exact same controls and mechanisms.</a:t>
            </a:r>
          </a:p>
          <a:p>
            <a:pPr marL="0" indent="0">
              <a:buNone/>
            </a:pPr>
            <a:r>
              <a:rPr lang="en-GB" sz="2400" b="1" dirty="0"/>
              <a:t>How:</a:t>
            </a:r>
          </a:p>
          <a:p>
            <a:pPr marL="0" indent="0">
              <a:buNone/>
            </a:pPr>
            <a:r>
              <a:rPr lang="en-GB" sz="2400" dirty="0"/>
              <a:t>Occurs at the very start of the test, the user gets 3 attempts &amp; the average is taken from the 3 attempts. </a:t>
            </a:r>
          </a:p>
        </p:txBody>
      </p:sp>
    </p:spTree>
    <p:extLst>
      <p:ext uri="{BB962C8B-B14F-4D97-AF65-F5344CB8AC3E}">
        <p14:creationId xmlns:p14="http://schemas.microsoft.com/office/powerpoint/2010/main" val="3662078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action_time_test">
            <a:hlinkClick r:id="" action="ppaction://media"/>
            <a:extLst>
              <a:ext uri="{FF2B5EF4-FFF2-40B4-BE49-F238E27FC236}">
                <a16:creationId xmlns:a16="http://schemas.microsoft.com/office/drawing/2014/main" id="{E8554068-6F56-4CD1-996A-8888742C44D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0"/>
            <a:ext cx="6857999" cy="6858000"/>
          </a:xfrm>
        </p:spPr>
      </p:pic>
      <p:sp>
        <p:nvSpPr>
          <p:cNvPr id="5" name="Title 1">
            <a:extLst>
              <a:ext uri="{FF2B5EF4-FFF2-40B4-BE49-F238E27FC236}">
                <a16:creationId xmlns:a16="http://schemas.microsoft.com/office/drawing/2014/main" id="{8B47FF03-E762-4B5D-B227-BB1B8845D058}"/>
              </a:ext>
            </a:extLst>
          </p:cNvPr>
          <p:cNvSpPr>
            <a:spLocks noGrp="1"/>
          </p:cNvSpPr>
          <p:nvPr>
            <p:ph type="title"/>
          </p:nvPr>
        </p:nvSpPr>
        <p:spPr>
          <a:xfrm>
            <a:off x="7327900" y="269073"/>
            <a:ext cx="4470400" cy="1293028"/>
          </a:xfrm>
        </p:spPr>
        <p:txBody>
          <a:bodyPr>
            <a:normAutofit fontScale="90000"/>
          </a:bodyPr>
          <a:lstStyle/>
          <a:p>
            <a:pPr algn="ctr"/>
            <a:r>
              <a:rPr lang="en-GB" b="1" dirty="0"/>
              <a:t>CALIBRATION SCENE</a:t>
            </a:r>
          </a:p>
        </p:txBody>
      </p:sp>
      <p:sp>
        <p:nvSpPr>
          <p:cNvPr id="6" name="TextBox 5">
            <a:extLst>
              <a:ext uri="{FF2B5EF4-FFF2-40B4-BE49-F238E27FC236}">
                <a16:creationId xmlns:a16="http://schemas.microsoft.com/office/drawing/2014/main" id="{D0D5DE07-E509-4C61-9918-8B6576F3037C}"/>
              </a:ext>
            </a:extLst>
          </p:cNvPr>
          <p:cNvSpPr txBox="1"/>
          <p:nvPr/>
        </p:nvSpPr>
        <p:spPr>
          <a:xfrm>
            <a:off x="7277101" y="1343454"/>
            <a:ext cx="4521199" cy="4985980"/>
          </a:xfrm>
          <a:prstGeom prst="rect">
            <a:avLst/>
          </a:prstGeom>
          <a:noFill/>
        </p:spPr>
        <p:txBody>
          <a:bodyPr wrap="square" rtlCol="0">
            <a:spAutoFit/>
          </a:bodyPr>
          <a:lstStyle/>
          <a:p>
            <a:pPr marL="285750" indent="-285750">
              <a:buFont typeface="Arial" panose="020B0604020202020204" pitchFamily="34" charset="0"/>
              <a:buChar char="•"/>
            </a:pPr>
            <a:r>
              <a:rPr lang="en-GB" sz="2400" dirty="0"/>
              <a:t>Basic version of this test developed and built.</a:t>
            </a:r>
            <a:br>
              <a:rPr lang="en-GB" sz="2400" dirty="0"/>
            </a:br>
            <a:endParaRPr lang="en-GB" sz="2400" dirty="0"/>
          </a:p>
          <a:p>
            <a:pPr marL="285750" indent="-285750">
              <a:buFont typeface="Arial" panose="020B0604020202020204" pitchFamily="34" charset="0"/>
              <a:buChar char="•"/>
            </a:pPr>
            <a:r>
              <a:rPr lang="en-GB" sz="2400" dirty="0"/>
              <a:t>UI (User Interface) and 3D models/environment to be improved in the future.</a:t>
            </a:r>
            <a:br>
              <a:rPr lang="en-GB" sz="2400" dirty="0"/>
            </a:br>
            <a:endParaRPr lang="en-GB" sz="2400" dirty="0"/>
          </a:p>
          <a:p>
            <a:pPr marL="285750" indent="-285750">
              <a:buFont typeface="Arial" panose="020B0604020202020204" pitchFamily="34" charset="0"/>
              <a:buChar char="•"/>
            </a:pPr>
            <a:r>
              <a:rPr lang="en-GB" sz="2400" dirty="0"/>
              <a:t>Displays average - calculated by [total/n] (where n is the total number of attempts). </a:t>
            </a:r>
          </a:p>
          <a:p>
            <a:pPr marL="285750" indent="-285750">
              <a:buFont typeface="Arial" panose="020B0604020202020204" pitchFamily="34" charset="0"/>
              <a:buChar char="•"/>
            </a:pPr>
            <a:endParaRPr lang="en-GB" sz="2400" dirty="0"/>
          </a:p>
          <a:p>
            <a:r>
              <a:rPr lang="en-GB" i="1" dirty="0"/>
              <a:t>*might change average to the median (middle number) to account for human error (not knowing how it works the first time, etc.)*</a:t>
            </a:r>
          </a:p>
        </p:txBody>
      </p:sp>
    </p:spTree>
    <p:extLst>
      <p:ext uri="{BB962C8B-B14F-4D97-AF65-F5344CB8AC3E}">
        <p14:creationId xmlns:p14="http://schemas.microsoft.com/office/powerpoint/2010/main" val="227743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AF5FF-42D0-43AA-9ADD-570ED30B0BE6}"/>
              </a:ext>
            </a:extLst>
          </p:cNvPr>
          <p:cNvSpPr>
            <a:spLocks noGrp="1"/>
          </p:cNvSpPr>
          <p:nvPr>
            <p:ph type="title"/>
          </p:nvPr>
        </p:nvSpPr>
        <p:spPr>
          <a:xfrm>
            <a:off x="2895600" y="52388"/>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Scenes: </a:t>
            </a:r>
            <a:r>
              <a:rPr lang="en-GB" cap="none" dirty="0">
                <a:ln w="0"/>
                <a:effectLst>
                  <a:outerShdw blurRad="38100" dist="19050" dir="2700000" algn="tl" rotWithShape="0">
                    <a:schemeClr val="dk1">
                      <a:alpha val="40000"/>
                    </a:schemeClr>
                  </a:outerShdw>
                </a:effectLst>
              </a:rPr>
              <a:t>Basic Class Diagram</a:t>
            </a:r>
            <a:endParaRPr lang="en-GB" b="1" dirty="0"/>
          </a:p>
        </p:txBody>
      </p:sp>
      <p:pic>
        <p:nvPicPr>
          <p:cNvPr id="5" name="Picture 4">
            <a:extLst>
              <a:ext uri="{FF2B5EF4-FFF2-40B4-BE49-F238E27FC236}">
                <a16:creationId xmlns:a16="http://schemas.microsoft.com/office/drawing/2014/main" id="{B0E23E8C-9E4C-49BB-B423-29A271B905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0687" y="1226279"/>
            <a:ext cx="8810625" cy="5381625"/>
          </a:xfrm>
          <a:prstGeom prst="rect">
            <a:avLst/>
          </a:prstGeom>
        </p:spPr>
      </p:pic>
    </p:spTree>
    <p:extLst>
      <p:ext uri="{BB962C8B-B14F-4D97-AF65-F5344CB8AC3E}">
        <p14:creationId xmlns:p14="http://schemas.microsoft.com/office/powerpoint/2010/main" val="3583520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76551-72CD-422D-8A07-3B7FA23C9629}"/>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1</a:t>
            </a:r>
            <a:endParaRPr lang="en-GB" sz="4400" b="1" dirty="0"/>
          </a:p>
        </p:txBody>
      </p:sp>
      <p:sp>
        <p:nvSpPr>
          <p:cNvPr id="3" name="Content Placeholder 2">
            <a:extLst>
              <a:ext uri="{FF2B5EF4-FFF2-40B4-BE49-F238E27FC236}">
                <a16:creationId xmlns:a16="http://schemas.microsoft.com/office/drawing/2014/main" id="{BEF26B4E-45A4-4EDB-A360-BB326B233BA3}"/>
              </a:ext>
            </a:extLst>
          </p:cNvPr>
          <p:cNvSpPr>
            <a:spLocks noGrp="1"/>
          </p:cNvSpPr>
          <p:nvPr>
            <p:ph idx="1"/>
          </p:nvPr>
        </p:nvSpPr>
        <p:spPr>
          <a:xfrm>
            <a:off x="333632" y="2194560"/>
            <a:ext cx="5301050" cy="4113564"/>
          </a:xfrm>
        </p:spPr>
        <p:txBody>
          <a:bodyPr>
            <a:normAutofit/>
          </a:bodyPr>
          <a:lstStyle/>
          <a:p>
            <a:pPr marL="0" indent="0">
              <a:buNone/>
            </a:pPr>
            <a:r>
              <a:rPr lang="en-GB" b="1" dirty="0"/>
              <a:t>Scenario:</a:t>
            </a:r>
          </a:p>
          <a:p>
            <a:pPr marL="0" indent="0">
              <a:buNone/>
            </a:pPr>
            <a:r>
              <a:rPr lang="en-GB" dirty="0"/>
              <a:t>The car in front of the driver suddenly emergency stops.</a:t>
            </a:r>
          </a:p>
          <a:p>
            <a:pPr marL="0" indent="0">
              <a:buNone/>
            </a:pPr>
            <a:endParaRPr lang="en-GB" dirty="0"/>
          </a:p>
          <a:p>
            <a:pPr marL="0" indent="0">
              <a:buNone/>
            </a:pPr>
            <a:r>
              <a:rPr lang="en-GB" b="1" dirty="0"/>
              <a:t>Driving Variables:</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dirty="0"/>
          </a:p>
          <a:p>
            <a:pPr marL="0" indent="0">
              <a:buNone/>
            </a:pPr>
            <a:endParaRPr lang="en-GB" dirty="0"/>
          </a:p>
          <a:p>
            <a:pPr marL="0" indent="0">
              <a:buNone/>
            </a:pPr>
            <a:endParaRPr lang="en-GB" sz="3200" dirty="0"/>
          </a:p>
        </p:txBody>
      </p:sp>
      <p:pic>
        <p:nvPicPr>
          <p:cNvPr id="5" name="Picture 4">
            <a:extLst>
              <a:ext uri="{FF2B5EF4-FFF2-40B4-BE49-F238E27FC236}">
                <a16:creationId xmlns:a16="http://schemas.microsoft.com/office/drawing/2014/main" id="{C0AB993D-5828-4B68-A968-9C77E37DF4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7160" y="2404625"/>
            <a:ext cx="5957193" cy="3971462"/>
          </a:xfrm>
          <a:prstGeom prst="rect">
            <a:avLst/>
          </a:prstGeom>
        </p:spPr>
      </p:pic>
      <p:sp>
        <p:nvSpPr>
          <p:cNvPr id="6" name="TextBox 5">
            <a:extLst>
              <a:ext uri="{FF2B5EF4-FFF2-40B4-BE49-F238E27FC236}">
                <a16:creationId xmlns:a16="http://schemas.microsoft.com/office/drawing/2014/main" id="{E9169AD3-DBBE-4CB8-B48C-293F66E251BB}"/>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859595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C4926-2C88-42BB-8A5C-02F1068FBE66}"/>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2</a:t>
            </a:r>
            <a:endParaRPr lang="en-GB" sz="4400" b="1" dirty="0"/>
          </a:p>
        </p:txBody>
      </p:sp>
      <p:sp>
        <p:nvSpPr>
          <p:cNvPr id="3" name="Content Placeholder 2">
            <a:extLst>
              <a:ext uri="{FF2B5EF4-FFF2-40B4-BE49-F238E27FC236}">
                <a16:creationId xmlns:a16="http://schemas.microsoft.com/office/drawing/2014/main" id="{008E8FE8-53AB-4EB8-827C-754A91365329}"/>
              </a:ext>
            </a:extLst>
          </p:cNvPr>
          <p:cNvSpPr>
            <a:spLocks noGrp="1"/>
          </p:cNvSpPr>
          <p:nvPr>
            <p:ph idx="1"/>
          </p:nvPr>
        </p:nvSpPr>
        <p:spPr>
          <a:xfrm>
            <a:off x="358346" y="2187146"/>
            <a:ext cx="6925962" cy="4311592"/>
          </a:xfrm>
        </p:spPr>
        <p:txBody>
          <a:bodyPr/>
          <a:lstStyle/>
          <a:p>
            <a:pPr marL="0" indent="0">
              <a:buNone/>
            </a:pPr>
            <a:r>
              <a:rPr lang="en-GB" b="1" dirty="0"/>
              <a:t>Scenario:</a:t>
            </a:r>
          </a:p>
          <a:p>
            <a:pPr marL="0" indent="0">
              <a:buNone/>
            </a:pPr>
            <a:r>
              <a:rPr lang="en-GB" dirty="0"/>
              <a:t>Pedestrian crosses the road (not at a suitable crossing), directly in front of the car.</a:t>
            </a:r>
          </a:p>
          <a:p>
            <a:pPr marL="0" indent="0">
              <a:buNone/>
            </a:pPr>
            <a:endParaRPr lang="en-GB" dirty="0"/>
          </a:p>
          <a:p>
            <a:pPr marL="0" indent="0">
              <a:buNone/>
            </a:pPr>
            <a:r>
              <a:rPr lang="en-GB" b="1" dirty="0"/>
              <a:t>Driving Variables:</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b="1" dirty="0"/>
          </a:p>
        </p:txBody>
      </p:sp>
      <p:pic>
        <p:nvPicPr>
          <p:cNvPr id="5" name="Picture 4">
            <a:extLst>
              <a:ext uri="{FF2B5EF4-FFF2-40B4-BE49-F238E27FC236}">
                <a16:creationId xmlns:a16="http://schemas.microsoft.com/office/drawing/2014/main" id="{50561AEF-4EAB-4B52-AED2-25B805E237F9}"/>
              </a:ext>
            </a:extLst>
          </p:cNvPr>
          <p:cNvPicPr>
            <a:picLocks noChangeAspect="1"/>
          </p:cNvPicPr>
          <p:nvPr/>
        </p:nvPicPr>
        <p:blipFill rotWithShape="1">
          <a:blip r:embed="rId2">
            <a:extLst>
              <a:ext uri="{28A0092B-C50C-407E-A947-70E740481C1C}">
                <a14:useLocalDpi xmlns:a14="http://schemas.microsoft.com/office/drawing/2010/main" val="0"/>
              </a:ext>
            </a:extLst>
          </a:blip>
          <a:srcRect l="15336" t="20152" r="5063"/>
          <a:stretch/>
        </p:blipFill>
        <p:spPr>
          <a:xfrm>
            <a:off x="7531443" y="2241044"/>
            <a:ext cx="4244546" cy="4257694"/>
          </a:xfrm>
          <a:prstGeom prst="rect">
            <a:avLst/>
          </a:prstGeom>
        </p:spPr>
      </p:pic>
      <p:sp>
        <p:nvSpPr>
          <p:cNvPr id="6" name="TextBox 5">
            <a:extLst>
              <a:ext uri="{FF2B5EF4-FFF2-40B4-BE49-F238E27FC236}">
                <a16:creationId xmlns:a16="http://schemas.microsoft.com/office/drawing/2014/main" id="{67C6B448-6152-40D7-B5AC-E67C9F08019E}"/>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1686179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8CF90-8CD1-4C65-823F-7E39A1D388BE}"/>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cap="none" dirty="0">
                <a:ln w="0"/>
                <a:effectLst>
                  <a:outerShdw blurRad="38100" dist="19050" dir="2700000" algn="tl" rotWithShape="0">
                    <a:schemeClr val="dk1">
                      <a:alpha val="40000"/>
                    </a:schemeClr>
                  </a:outerShdw>
                </a:effectLst>
              </a:rPr>
              <a:t>Scene 3</a:t>
            </a:r>
            <a:endParaRPr lang="en-GB" sz="4400" b="1" dirty="0"/>
          </a:p>
        </p:txBody>
      </p:sp>
      <p:sp>
        <p:nvSpPr>
          <p:cNvPr id="3" name="Content Placeholder 2">
            <a:extLst>
              <a:ext uri="{FF2B5EF4-FFF2-40B4-BE49-F238E27FC236}">
                <a16:creationId xmlns:a16="http://schemas.microsoft.com/office/drawing/2014/main" id="{22E843C3-27D5-48FB-8465-B76662ABC1F8}"/>
              </a:ext>
            </a:extLst>
          </p:cNvPr>
          <p:cNvSpPr>
            <a:spLocks noGrp="1"/>
          </p:cNvSpPr>
          <p:nvPr>
            <p:ph idx="1"/>
          </p:nvPr>
        </p:nvSpPr>
        <p:spPr>
          <a:xfrm>
            <a:off x="345988" y="2194560"/>
            <a:ext cx="6635579" cy="4366878"/>
          </a:xfrm>
        </p:spPr>
        <p:txBody>
          <a:bodyPr/>
          <a:lstStyle/>
          <a:p>
            <a:pPr marL="0" indent="0">
              <a:buNone/>
            </a:pPr>
            <a:r>
              <a:rPr lang="en-GB" b="1" dirty="0"/>
              <a:t>Scenario:</a:t>
            </a:r>
          </a:p>
          <a:p>
            <a:pPr marL="0" indent="0">
              <a:buNone/>
            </a:pPr>
            <a:r>
              <a:rPr lang="en-GB" dirty="0"/>
              <a:t>Traffic light turns red as the driver approaches it.</a:t>
            </a:r>
          </a:p>
          <a:p>
            <a:pPr marL="0" indent="0">
              <a:buNone/>
            </a:pPr>
            <a:endParaRPr lang="en-GB" dirty="0"/>
          </a:p>
          <a:p>
            <a:pPr marL="0" indent="0">
              <a:buNone/>
            </a:pPr>
            <a:r>
              <a:rPr lang="en-GB" b="1" dirty="0"/>
              <a:t>Driving Variables:</a:t>
            </a:r>
          </a:p>
          <a:p>
            <a:pPr marL="457200" indent="-457200">
              <a:buFont typeface="+mj-lt"/>
              <a:buAutoNum type="arabicPeriod"/>
            </a:pPr>
            <a:r>
              <a:rPr lang="en-GB" dirty="0"/>
              <a:t>Following Sat Nav instructions on a mounted display.</a:t>
            </a:r>
          </a:p>
          <a:p>
            <a:pPr marL="457200" indent="-457200">
              <a:buFont typeface="+mj-lt"/>
              <a:buAutoNum type="arabicPeriod"/>
            </a:pPr>
            <a:r>
              <a:rPr lang="en-GB" dirty="0"/>
              <a:t>Loud music in car (over 95 decibels).</a:t>
            </a:r>
          </a:p>
          <a:p>
            <a:pPr marL="457200" indent="-457200">
              <a:buFont typeface="+mj-lt"/>
              <a:buAutoNum type="arabicPeriod"/>
            </a:pPr>
            <a:r>
              <a:rPr lang="en-GB" dirty="0"/>
              <a:t>Loud auditory alert for when an emergency stop is needed.</a:t>
            </a:r>
          </a:p>
          <a:p>
            <a:pPr marL="457200" indent="-457200">
              <a:buFont typeface="+mj-lt"/>
              <a:buAutoNum type="arabicPeriod"/>
            </a:pPr>
            <a:endParaRPr lang="en-GB" dirty="0"/>
          </a:p>
        </p:txBody>
      </p:sp>
      <p:pic>
        <p:nvPicPr>
          <p:cNvPr id="5" name="Picture 4">
            <a:extLst>
              <a:ext uri="{FF2B5EF4-FFF2-40B4-BE49-F238E27FC236}">
                <a16:creationId xmlns:a16="http://schemas.microsoft.com/office/drawing/2014/main" id="{075773F7-CDEC-4178-8743-C9AFC66634BE}"/>
              </a:ext>
            </a:extLst>
          </p:cNvPr>
          <p:cNvPicPr>
            <a:picLocks noChangeAspect="1"/>
          </p:cNvPicPr>
          <p:nvPr/>
        </p:nvPicPr>
        <p:blipFill rotWithShape="1">
          <a:blip r:embed="rId2">
            <a:extLst>
              <a:ext uri="{28A0092B-C50C-407E-A947-70E740481C1C}">
                <a14:useLocalDpi xmlns:a14="http://schemas.microsoft.com/office/drawing/2010/main" val="0"/>
              </a:ext>
            </a:extLst>
          </a:blip>
          <a:srcRect l="20106" r="17161"/>
          <a:stretch/>
        </p:blipFill>
        <p:spPr>
          <a:xfrm>
            <a:off x="7200900" y="2347783"/>
            <a:ext cx="4575008" cy="4108623"/>
          </a:xfrm>
          <a:prstGeom prst="rect">
            <a:avLst/>
          </a:prstGeom>
        </p:spPr>
      </p:pic>
      <p:sp>
        <p:nvSpPr>
          <p:cNvPr id="6" name="TextBox 5">
            <a:extLst>
              <a:ext uri="{FF2B5EF4-FFF2-40B4-BE49-F238E27FC236}">
                <a16:creationId xmlns:a16="http://schemas.microsoft.com/office/drawing/2014/main" id="{72B4D1FA-9B65-4563-82CB-F9EA24B4968D}"/>
              </a:ext>
            </a:extLst>
          </p:cNvPr>
          <p:cNvSpPr txBox="1"/>
          <p:nvPr/>
        </p:nvSpPr>
        <p:spPr>
          <a:xfrm>
            <a:off x="109965" y="6445283"/>
            <a:ext cx="4665965" cy="369332"/>
          </a:xfrm>
          <a:prstGeom prst="rect">
            <a:avLst/>
          </a:prstGeom>
          <a:noFill/>
        </p:spPr>
        <p:txBody>
          <a:bodyPr wrap="square" rtlCol="0">
            <a:spAutoFit/>
          </a:bodyPr>
          <a:lstStyle/>
          <a:p>
            <a:r>
              <a:rPr lang="en-GB" i="1" dirty="0"/>
              <a:t>*variables are randomised over the 3 scenes*</a:t>
            </a:r>
          </a:p>
        </p:txBody>
      </p:sp>
    </p:spTree>
    <p:extLst>
      <p:ext uri="{BB962C8B-B14F-4D97-AF65-F5344CB8AC3E}">
        <p14:creationId xmlns:p14="http://schemas.microsoft.com/office/powerpoint/2010/main" val="2963497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C494E-E246-44DC-BB30-7B9B8F29F44E}"/>
              </a:ext>
            </a:extLst>
          </p:cNvPr>
          <p:cNvSpPr>
            <a:spLocks noGrp="1"/>
          </p:cNvSpPr>
          <p:nvPr>
            <p:ph type="title"/>
          </p:nvPr>
        </p:nvSpPr>
        <p:spPr>
          <a:xfrm>
            <a:off x="7105650" y="365125"/>
            <a:ext cx="4946650" cy="1325563"/>
          </a:xfrm>
        </p:spPr>
        <p:txBody>
          <a:bodyPr/>
          <a:lstStyle/>
          <a:p>
            <a:pPr algn="ctr"/>
            <a:r>
              <a:rPr lang="en-GB" b="1" dirty="0"/>
              <a:t>Example of the User’s View</a:t>
            </a:r>
          </a:p>
        </p:txBody>
      </p:sp>
      <p:pic>
        <p:nvPicPr>
          <p:cNvPr id="5" name="Content Placeholder 4">
            <a:extLst>
              <a:ext uri="{FF2B5EF4-FFF2-40B4-BE49-F238E27FC236}">
                <a16:creationId xmlns:a16="http://schemas.microsoft.com/office/drawing/2014/main" id="{E4E5AC10-0768-4E3B-BB65-83FC4920D0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864350" cy="6864350"/>
          </a:xfrm>
        </p:spPr>
      </p:pic>
      <p:sp>
        <p:nvSpPr>
          <p:cNvPr id="7" name="TextBox 6">
            <a:extLst>
              <a:ext uri="{FF2B5EF4-FFF2-40B4-BE49-F238E27FC236}">
                <a16:creationId xmlns:a16="http://schemas.microsoft.com/office/drawing/2014/main" id="{34BC3FB1-16FE-474F-8863-DB89F10332D0}"/>
              </a:ext>
            </a:extLst>
          </p:cNvPr>
          <p:cNvSpPr txBox="1"/>
          <p:nvPr/>
        </p:nvSpPr>
        <p:spPr>
          <a:xfrm>
            <a:off x="7175500" y="1784350"/>
            <a:ext cx="4756150" cy="3539430"/>
          </a:xfrm>
          <a:prstGeom prst="rect">
            <a:avLst/>
          </a:prstGeom>
          <a:noFill/>
        </p:spPr>
        <p:txBody>
          <a:bodyPr wrap="square" rtlCol="0">
            <a:spAutoFit/>
          </a:bodyPr>
          <a:lstStyle/>
          <a:p>
            <a:pPr marL="285750" indent="-285750">
              <a:buFont typeface="Arial" panose="020B0604020202020204" pitchFamily="34" charset="0"/>
              <a:buChar char="•"/>
            </a:pPr>
            <a:r>
              <a:rPr lang="en-GB" sz="3200" dirty="0"/>
              <a:t>First person view</a:t>
            </a:r>
          </a:p>
          <a:p>
            <a:pPr marL="285750" indent="-285750">
              <a:buFont typeface="Arial" panose="020B0604020202020204" pitchFamily="34" charset="0"/>
              <a:buChar char="•"/>
            </a:pPr>
            <a:r>
              <a:rPr lang="en-GB" sz="3200" dirty="0"/>
              <a:t>Cockpit of car</a:t>
            </a:r>
          </a:p>
          <a:p>
            <a:pPr marL="285750" indent="-285750">
              <a:buFont typeface="Arial" panose="020B0604020202020204" pitchFamily="34" charset="0"/>
              <a:buChar char="•"/>
            </a:pPr>
            <a:r>
              <a:rPr lang="en-GB" sz="3200" dirty="0"/>
              <a:t>Road environment</a:t>
            </a:r>
          </a:p>
          <a:p>
            <a:pPr marL="285750" indent="-285750">
              <a:buFont typeface="Arial" panose="020B0604020202020204" pitchFamily="34" charset="0"/>
              <a:buChar char="•"/>
            </a:pPr>
            <a:r>
              <a:rPr lang="en-GB" sz="3200" dirty="0"/>
              <a:t>UK roads/cars unlike this image (E.g. left side of the road, wheel on right side of the car, etc.)</a:t>
            </a:r>
          </a:p>
        </p:txBody>
      </p:sp>
      <p:sp>
        <p:nvSpPr>
          <p:cNvPr id="8" name="TextBox 7">
            <a:extLst>
              <a:ext uri="{FF2B5EF4-FFF2-40B4-BE49-F238E27FC236}">
                <a16:creationId xmlns:a16="http://schemas.microsoft.com/office/drawing/2014/main" id="{C364CA96-5F3D-449B-BF94-96433374EEE6}"/>
              </a:ext>
            </a:extLst>
          </p:cNvPr>
          <p:cNvSpPr txBox="1"/>
          <p:nvPr/>
        </p:nvSpPr>
        <p:spPr>
          <a:xfrm>
            <a:off x="6921500" y="5817829"/>
            <a:ext cx="5130800" cy="1015663"/>
          </a:xfrm>
          <a:prstGeom prst="rect">
            <a:avLst/>
          </a:prstGeom>
          <a:noFill/>
        </p:spPr>
        <p:txBody>
          <a:bodyPr wrap="square" rtlCol="0">
            <a:spAutoFit/>
          </a:bodyPr>
          <a:lstStyle/>
          <a:p>
            <a:r>
              <a:rPr lang="en-GB" sz="2000" dirty="0"/>
              <a:t>Image source: “Racing in Car 2” screenshot</a:t>
            </a:r>
          </a:p>
          <a:p>
            <a:r>
              <a:rPr lang="en-GB" sz="2000" dirty="0">
                <a:hlinkClick r:id="rId3"/>
              </a:rPr>
              <a:t>https://play.google.com/store/apps/details?id=com.ffgames.racingincar2&amp;hl=en</a:t>
            </a:r>
            <a:endParaRPr lang="en-GB" sz="2000" dirty="0"/>
          </a:p>
        </p:txBody>
      </p:sp>
    </p:spTree>
    <p:extLst>
      <p:ext uri="{BB962C8B-B14F-4D97-AF65-F5344CB8AC3E}">
        <p14:creationId xmlns:p14="http://schemas.microsoft.com/office/powerpoint/2010/main" val="1333658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794E-9308-489A-9287-B6AE3D2D5290}"/>
              </a:ext>
            </a:extLst>
          </p:cNvPr>
          <p:cNvSpPr>
            <a:spLocks noGrp="1"/>
          </p:cNvSpPr>
          <p:nvPr>
            <p:ph type="title"/>
          </p:nvPr>
        </p:nvSpPr>
        <p:spPr>
          <a:xfrm>
            <a:off x="2895600" y="764373"/>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Software</a:t>
            </a:r>
          </a:p>
        </p:txBody>
      </p:sp>
      <p:grpSp>
        <p:nvGrpSpPr>
          <p:cNvPr id="13" name="Group 12">
            <a:extLst>
              <a:ext uri="{FF2B5EF4-FFF2-40B4-BE49-F238E27FC236}">
                <a16:creationId xmlns:a16="http://schemas.microsoft.com/office/drawing/2014/main" id="{9291D599-A82C-4215-AB08-7F7DD4F282D3}"/>
              </a:ext>
            </a:extLst>
          </p:cNvPr>
          <p:cNvGrpSpPr/>
          <p:nvPr/>
        </p:nvGrpSpPr>
        <p:grpSpPr>
          <a:xfrm>
            <a:off x="444842" y="1833281"/>
            <a:ext cx="10850125" cy="3525795"/>
            <a:chOff x="321274" y="3037701"/>
            <a:chExt cx="10850125" cy="3525795"/>
          </a:xfrm>
        </p:grpSpPr>
        <p:pic>
          <p:nvPicPr>
            <p:cNvPr id="5" name="Picture 4">
              <a:extLst>
                <a:ext uri="{FF2B5EF4-FFF2-40B4-BE49-F238E27FC236}">
                  <a16:creationId xmlns:a16="http://schemas.microsoft.com/office/drawing/2014/main" id="{4E61FE82-0E50-4EDF-91ED-2F2187F318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9907" y="3219173"/>
              <a:ext cx="3344323" cy="3344323"/>
            </a:xfrm>
            <a:prstGeom prst="rect">
              <a:avLst/>
            </a:prstGeom>
          </p:spPr>
        </p:pic>
        <p:pic>
          <p:nvPicPr>
            <p:cNvPr id="7" name="Picture 6">
              <a:extLst>
                <a:ext uri="{FF2B5EF4-FFF2-40B4-BE49-F238E27FC236}">
                  <a16:creationId xmlns:a16="http://schemas.microsoft.com/office/drawing/2014/main" id="{EBB9B32E-5B60-4AFC-8A12-C0EFC52602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7204" y="3219173"/>
              <a:ext cx="3224195" cy="3207314"/>
            </a:xfrm>
            <a:prstGeom prst="rect">
              <a:avLst/>
            </a:prstGeom>
          </p:spPr>
        </p:pic>
        <p:pic>
          <p:nvPicPr>
            <p:cNvPr id="9" name="Picture 8">
              <a:extLst>
                <a:ext uri="{FF2B5EF4-FFF2-40B4-BE49-F238E27FC236}">
                  <a16:creationId xmlns:a16="http://schemas.microsoft.com/office/drawing/2014/main" id="{31B85213-9880-4F0D-9FA6-E77707A148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274" y="3037701"/>
              <a:ext cx="3525795" cy="3525795"/>
            </a:xfrm>
            <a:prstGeom prst="rect">
              <a:avLst/>
            </a:prstGeom>
          </p:spPr>
        </p:pic>
      </p:grpSp>
      <p:sp>
        <p:nvSpPr>
          <p:cNvPr id="12" name="TextBox 11">
            <a:extLst>
              <a:ext uri="{FF2B5EF4-FFF2-40B4-BE49-F238E27FC236}">
                <a16:creationId xmlns:a16="http://schemas.microsoft.com/office/drawing/2014/main" id="{E149264D-4377-4B04-B62A-3DC71FE2E25A}"/>
              </a:ext>
            </a:extLst>
          </p:cNvPr>
          <p:cNvSpPr txBox="1"/>
          <p:nvPr/>
        </p:nvSpPr>
        <p:spPr>
          <a:xfrm>
            <a:off x="553235" y="5359076"/>
            <a:ext cx="3243648" cy="923330"/>
          </a:xfrm>
          <a:prstGeom prst="rect">
            <a:avLst/>
          </a:prstGeom>
          <a:noFill/>
        </p:spPr>
        <p:txBody>
          <a:bodyPr wrap="square" rtlCol="0">
            <a:spAutoFit/>
          </a:bodyPr>
          <a:lstStyle/>
          <a:p>
            <a:pPr algn="ctr"/>
            <a:r>
              <a:rPr lang="en-GB" b="1" dirty="0"/>
              <a:t>GitHub: (Free Version)</a:t>
            </a:r>
          </a:p>
          <a:p>
            <a:pPr algn="ctr"/>
            <a:r>
              <a:rPr lang="en-GB" dirty="0"/>
              <a:t>For file management, version control, and backups.</a:t>
            </a:r>
          </a:p>
        </p:txBody>
      </p:sp>
      <p:sp>
        <p:nvSpPr>
          <p:cNvPr id="14" name="TextBox 13">
            <a:extLst>
              <a:ext uri="{FF2B5EF4-FFF2-40B4-BE49-F238E27FC236}">
                <a16:creationId xmlns:a16="http://schemas.microsoft.com/office/drawing/2014/main" id="{17F9BF9C-33E7-424D-86E1-5CBAEEC98DA3}"/>
              </a:ext>
            </a:extLst>
          </p:cNvPr>
          <p:cNvSpPr txBox="1"/>
          <p:nvPr/>
        </p:nvSpPr>
        <p:spPr>
          <a:xfrm>
            <a:off x="4133812" y="5413525"/>
            <a:ext cx="3243648" cy="1200329"/>
          </a:xfrm>
          <a:prstGeom prst="rect">
            <a:avLst/>
          </a:prstGeom>
          <a:noFill/>
        </p:spPr>
        <p:txBody>
          <a:bodyPr wrap="square" rtlCol="0">
            <a:spAutoFit/>
          </a:bodyPr>
          <a:lstStyle/>
          <a:p>
            <a:pPr algn="ctr"/>
            <a:r>
              <a:rPr lang="en-GB" b="1" dirty="0"/>
              <a:t>Unity 3D: (Free Version)</a:t>
            </a:r>
          </a:p>
          <a:p>
            <a:pPr algn="ctr"/>
            <a:r>
              <a:rPr lang="en-GB" dirty="0"/>
              <a:t>For creating &amp; scripting 3d environments &amp; scenes – the main application.</a:t>
            </a:r>
          </a:p>
        </p:txBody>
      </p:sp>
      <p:sp>
        <p:nvSpPr>
          <p:cNvPr id="15" name="TextBox 14">
            <a:extLst>
              <a:ext uri="{FF2B5EF4-FFF2-40B4-BE49-F238E27FC236}">
                <a16:creationId xmlns:a16="http://schemas.microsoft.com/office/drawing/2014/main" id="{0611473B-7D40-4A46-B522-7546001BA3D5}"/>
              </a:ext>
            </a:extLst>
          </p:cNvPr>
          <p:cNvSpPr txBox="1"/>
          <p:nvPr/>
        </p:nvSpPr>
        <p:spPr>
          <a:xfrm>
            <a:off x="7664425" y="5413525"/>
            <a:ext cx="4036887" cy="1200329"/>
          </a:xfrm>
          <a:prstGeom prst="rect">
            <a:avLst/>
          </a:prstGeom>
          <a:noFill/>
        </p:spPr>
        <p:txBody>
          <a:bodyPr wrap="square" rtlCol="0">
            <a:spAutoFit/>
          </a:bodyPr>
          <a:lstStyle/>
          <a:p>
            <a:pPr algn="ctr"/>
            <a:r>
              <a:rPr lang="en-GB" b="1" dirty="0"/>
              <a:t>Autodesk Maya: (Student Version - Free)</a:t>
            </a:r>
          </a:p>
          <a:p>
            <a:pPr algn="ctr"/>
            <a:r>
              <a:rPr lang="en-GB" dirty="0"/>
              <a:t>For creating realistic 3D models that can be textured, animated, &amp; used as an asset within unity. It is industry standard.</a:t>
            </a:r>
          </a:p>
        </p:txBody>
      </p:sp>
    </p:spTree>
    <p:extLst>
      <p:ext uri="{BB962C8B-B14F-4D97-AF65-F5344CB8AC3E}">
        <p14:creationId xmlns:p14="http://schemas.microsoft.com/office/powerpoint/2010/main" val="2792795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542D0-5BD5-4F73-9842-6D2F882C6F36}"/>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Aim</a:t>
            </a:r>
          </a:p>
        </p:txBody>
      </p:sp>
      <p:sp>
        <p:nvSpPr>
          <p:cNvPr id="3" name="Content Placeholder 2">
            <a:extLst>
              <a:ext uri="{FF2B5EF4-FFF2-40B4-BE49-F238E27FC236}">
                <a16:creationId xmlns:a16="http://schemas.microsoft.com/office/drawing/2014/main" id="{7506DF54-22AA-463C-A41F-BA3F3B39078C}"/>
              </a:ext>
            </a:extLst>
          </p:cNvPr>
          <p:cNvSpPr>
            <a:spLocks noGrp="1"/>
          </p:cNvSpPr>
          <p:nvPr>
            <p:ph idx="1"/>
          </p:nvPr>
        </p:nvSpPr>
        <p:spPr>
          <a:xfrm>
            <a:off x="753762" y="2230140"/>
            <a:ext cx="10820400" cy="4024125"/>
          </a:xfrm>
        </p:spPr>
        <p:txBody>
          <a:bodyPr>
            <a:normAutofit lnSpcReduction="10000"/>
          </a:bodyPr>
          <a:lstStyle/>
          <a:p>
            <a:pPr marL="0" indent="0">
              <a:buNone/>
            </a:pPr>
            <a:r>
              <a:rPr lang="en-GB" sz="3200" dirty="0"/>
              <a:t>The aim of the project is to investigate how different scenarios can positively or negatively effect a driver’s reaction time whilst driving a car. </a:t>
            </a:r>
          </a:p>
          <a:p>
            <a:pPr marL="0" indent="0">
              <a:buNone/>
            </a:pPr>
            <a:endParaRPr lang="en-GB" sz="3200" dirty="0"/>
          </a:p>
          <a:p>
            <a:r>
              <a:rPr lang="en-GB" sz="3200" b="1" dirty="0"/>
              <a:t>Short-Term: </a:t>
            </a:r>
            <a:r>
              <a:rPr lang="en-GB" sz="3200" dirty="0"/>
              <a:t>Give information into which technologies (current or new) aid or distract drivers.</a:t>
            </a:r>
          </a:p>
          <a:p>
            <a:r>
              <a:rPr lang="en-GB" sz="3200" b="1" dirty="0"/>
              <a:t>Long-Term: </a:t>
            </a:r>
            <a:r>
              <a:rPr lang="en-GB" sz="3200" dirty="0"/>
              <a:t>Help to push government regulations, inspire companies/entrepreneurs to create new technologies, ultimately - reduce road deaths.</a:t>
            </a:r>
          </a:p>
          <a:p>
            <a:endParaRPr lang="en-GB" sz="3200" dirty="0"/>
          </a:p>
          <a:p>
            <a:endParaRPr lang="en-GB" sz="3200" dirty="0"/>
          </a:p>
          <a:p>
            <a:endParaRPr lang="en-GB" sz="3200" dirty="0"/>
          </a:p>
        </p:txBody>
      </p:sp>
    </p:spTree>
    <p:extLst>
      <p:ext uri="{BB962C8B-B14F-4D97-AF65-F5344CB8AC3E}">
        <p14:creationId xmlns:p14="http://schemas.microsoft.com/office/powerpoint/2010/main" val="3721768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F58ABF-90CA-4829-815A-FC6E4F5D7FFF}"/>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Planning</a:t>
            </a:r>
          </a:p>
        </p:txBody>
      </p:sp>
    </p:spTree>
    <p:extLst>
      <p:ext uri="{BB962C8B-B14F-4D97-AF65-F5344CB8AC3E}">
        <p14:creationId xmlns:p14="http://schemas.microsoft.com/office/powerpoint/2010/main" val="28231839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BD3F3-16DC-47C8-BDCA-77C5ECE46FFB}"/>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Objectives</a:t>
            </a:r>
          </a:p>
        </p:txBody>
      </p:sp>
      <p:sp>
        <p:nvSpPr>
          <p:cNvPr id="3" name="Content Placeholder 2">
            <a:extLst>
              <a:ext uri="{FF2B5EF4-FFF2-40B4-BE49-F238E27FC236}">
                <a16:creationId xmlns:a16="http://schemas.microsoft.com/office/drawing/2014/main" id="{05C3E3A3-BD90-4641-ADBB-3B0056ADC28F}"/>
              </a:ext>
            </a:extLst>
          </p:cNvPr>
          <p:cNvSpPr>
            <a:spLocks noGrp="1"/>
          </p:cNvSpPr>
          <p:nvPr>
            <p:ph idx="1"/>
          </p:nvPr>
        </p:nvSpPr>
        <p:spPr>
          <a:xfrm>
            <a:off x="685800" y="2194560"/>
            <a:ext cx="10820400" cy="4366878"/>
          </a:xfrm>
        </p:spPr>
        <p:txBody>
          <a:bodyPr>
            <a:normAutofit/>
          </a:bodyPr>
          <a:lstStyle/>
          <a:p>
            <a:pPr lvl="0"/>
            <a:r>
              <a:rPr lang="en-GB" sz="2800" dirty="0"/>
              <a:t>Become </a:t>
            </a:r>
            <a:r>
              <a:rPr lang="en-GB" sz="2800" b="1" dirty="0"/>
              <a:t>skilled</a:t>
            </a:r>
            <a:r>
              <a:rPr lang="en-GB" sz="2800" dirty="0"/>
              <a:t> and </a:t>
            </a:r>
            <a:r>
              <a:rPr lang="en-GB" sz="2800" b="1" dirty="0"/>
              <a:t>experienced</a:t>
            </a:r>
            <a:r>
              <a:rPr lang="en-GB" sz="2800" dirty="0"/>
              <a:t> using Unity in a 3D environment.</a:t>
            </a:r>
          </a:p>
          <a:p>
            <a:pPr lvl="0"/>
            <a:r>
              <a:rPr lang="en-GB" sz="2800" b="1" dirty="0"/>
              <a:t>Learn</a:t>
            </a:r>
            <a:r>
              <a:rPr lang="en-GB" sz="2800" dirty="0"/>
              <a:t> how to program for Virtual Reality hardware.</a:t>
            </a:r>
          </a:p>
          <a:p>
            <a:pPr lvl="0"/>
            <a:r>
              <a:rPr lang="en-GB" sz="2800" dirty="0"/>
              <a:t>Have a </a:t>
            </a:r>
            <a:r>
              <a:rPr lang="en-GB" sz="2800" b="1" dirty="0"/>
              <a:t>successful experiment</a:t>
            </a:r>
            <a:r>
              <a:rPr lang="en-GB" sz="2800" dirty="0"/>
              <a:t>, where at least 10 different people are tested &amp; sufficient reliable data is collected.</a:t>
            </a:r>
          </a:p>
          <a:p>
            <a:pPr lvl="0"/>
            <a:r>
              <a:rPr lang="en-GB" sz="2800" b="1" dirty="0"/>
              <a:t>Research</a:t>
            </a:r>
            <a:r>
              <a:rPr lang="en-GB" sz="2800" dirty="0"/>
              <a:t> different literature &amp; data for both real and simulated experiments in similar areas.</a:t>
            </a:r>
          </a:p>
          <a:p>
            <a:pPr lvl="0"/>
            <a:r>
              <a:rPr lang="en-GB" sz="2800" b="1" dirty="0"/>
              <a:t>Learn</a:t>
            </a:r>
            <a:r>
              <a:rPr lang="en-GB" sz="2800" dirty="0"/>
              <a:t> basic 3D modelling in Maya (as it’s industry standard).</a:t>
            </a:r>
          </a:p>
          <a:p>
            <a:pPr lvl="0"/>
            <a:r>
              <a:rPr lang="en-GB" sz="2800" b="1" dirty="0"/>
              <a:t>Stick to a schedule </a:t>
            </a:r>
            <a:r>
              <a:rPr lang="en-GB" sz="2800" dirty="0"/>
              <a:t>and complete tasks on time.</a:t>
            </a:r>
          </a:p>
          <a:p>
            <a:endParaRPr lang="en-GB" dirty="0"/>
          </a:p>
        </p:txBody>
      </p:sp>
    </p:spTree>
    <p:extLst>
      <p:ext uri="{BB962C8B-B14F-4D97-AF65-F5344CB8AC3E}">
        <p14:creationId xmlns:p14="http://schemas.microsoft.com/office/powerpoint/2010/main" val="2533856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2C3FAB-0BBD-4309-B81B-949234E02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080" y="49428"/>
            <a:ext cx="10807840" cy="6740611"/>
          </a:xfrm>
          <a:prstGeom prst="rect">
            <a:avLst/>
          </a:prstGeom>
        </p:spPr>
      </p:pic>
      <p:sp>
        <p:nvSpPr>
          <p:cNvPr id="6" name="TextBox 5">
            <a:extLst>
              <a:ext uri="{FF2B5EF4-FFF2-40B4-BE49-F238E27FC236}">
                <a16:creationId xmlns:a16="http://schemas.microsoft.com/office/drawing/2014/main" id="{CD5D853C-AD0A-4953-9EA0-790A957C25F9}"/>
              </a:ext>
            </a:extLst>
          </p:cNvPr>
          <p:cNvSpPr txBox="1"/>
          <p:nvPr/>
        </p:nvSpPr>
        <p:spPr>
          <a:xfrm>
            <a:off x="-324364" y="5485133"/>
            <a:ext cx="3512407" cy="1323439"/>
          </a:xfrm>
          <a:prstGeom prst="rect">
            <a:avLst/>
          </a:prstGeom>
          <a:noFill/>
        </p:spPr>
        <p:txBody>
          <a:bodyPr wrap="square" rtlCol="0">
            <a:spAutoFit/>
          </a:bodyPr>
          <a:lstStyle/>
          <a:p>
            <a:pPr algn="ctr"/>
            <a:r>
              <a:rPr lang="en-GB" sz="4000" dirty="0">
                <a:ln w="0"/>
                <a:effectLst>
                  <a:outerShdw blurRad="38100" dist="19050" dir="2700000" algn="tl" rotWithShape="0">
                    <a:schemeClr val="dk1">
                      <a:alpha val="40000"/>
                    </a:schemeClr>
                  </a:outerShdw>
                </a:effectLst>
                <a:latin typeface="+mj-lt"/>
              </a:rPr>
              <a:t>Tasks &amp; Milestones</a:t>
            </a:r>
          </a:p>
        </p:txBody>
      </p:sp>
    </p:spTree>
    <p:extLst>
      <p:ext uri="{BB962C8B-B14F-4D97-AF65-F5344CB8AC3E}">
        <p14:creationId xmlns:p14="http://schemas.microsoft.com/office/powerpoint/2010/main" val="367691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04A3E-E970-48E1-AAA7-EED2C26A6A0C}"/>
              </a:ext>
            </a:extLst>
          </p:cNvPr>
          <p:cNvSpPr>
            <a:spLocks noGrp="1"/>
          </p:cNvSpPr>
          <p:nvPr>
            <p:ph type="title"/>
          </p:nvPr>
        </p:nvSpPr>
        <p:spPr/>
        <p:txBody>
          <a:bodyPr>
            <a:normAutofit/>
          </a:bodyPr>
          <a:lstStyle/>
          <a:p>
            <a:r>
              <a:rPr lang="en-GB" sz="4800" cap="none" dirty="0">
                <a:ln w="0"/>
                <a:solidFill>
                  <a:schemeClr val="accent1"/>
                </a:solidFill>
                <a:effectLst>
                  <a:outerShdw blurRad="38100" dist="25400" dir="5400000" algn="ctr" rotWithShape="0">
                    <a:srgbClr val="6E747A">
                      <a:alpha val="43000"/>
                    </a:srgbClr>
                  </a:outerShdw>
                </a:effectLst>
              </a:rPr>
              <a:t>Progress So Far:</a:t>
            </a:r>
          </a:p>
        </p:txBody>
      </p:sp>
      <p:sp>
        <p:nvSpPr>
          <p:cNvPr id="3" name="Content Placeholder 2">
            <a:extLst>
              <a:ext uri="{FF2B5EF4-FFF2-40B4-BE49-F238E27FC236}">
                <a16:creationId xmlns:a16="http://schemas.microsoft.com/office/drawing/2014/main" id="{DC30115F-7CB4-4567-B4E1-1CC4934FCE09}"/>
              </a:ext>
            </a:extLst>
          </p:cNvPr>
          <p:cNvSpPr>
            <a:spLocks noGrp="1"/>
          </p:cNvSpPr>
          <p:nvPr>
            <p:ph idx="1"/>
          </p:nvPr>
        </p:nvSpPr>
        <p:spPr/>
        <p:txBody>
          <a:bodyPr/>
          <a:lstStyle/>
          <a:p>
            <a:r>
              <a:rPr lang="en-GB" dirty="0"/>
              <a:t>Setup Unity Project with GitHub (made sure only the appropriate files are committed too).</a:t>
            </a:r>
          </a:p>
          <a:p>
            <a:r>
              <a:rPr lang="en-GB" dirty="0"/>
              <a:t>Drafts of Aims, Objectives, and Literature Review completed.</a:t>
            </a:r>
          </a:p>
          <a:p>
            <a:r>
              <a:rPr lang="en-GB" dirty="0"/>
              <a:t>Milestones and timeline complete (plus to-do list for specific tasks).</a:t>
            </a:r>
          </a:p>
          <a:p>
            <a:r>
              <a:rPr lang="en-GB" dirty="0"/>
              <a:t>Major design decisions done (Scenes, Driving variables, Inputs, Class Diagrams, Data Collection, etc.)</a:t>
            </a:r>
          </a:p>
          <a:p>
            <a:r>
              <a:rPr lang="en-GB" dirty="0"/>
              <a:t>References for literature and for code (so far) recorded within documents.</a:t>
            </a:r>
          </a:p>
          <a:p>
            <a:r>
              <a:rPr lang="en-GB" dirty="0"/>
              <a:t>Calibration (control) scene programmed, with only UI and visual improvements needed.</a:t>
            </a:r>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2295083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8C1DC6-0EDA-4386-9828-ADAEDB9AE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0784" y="1509741"/>
            <a:ext cx="4399005" cy="4399005"/>
          </a:xfrm>
          <a:prstGeom prst="rect">
            <a:avLst/>
          </a:prstGeom>
        </p:spPr>
      </p:pic>
      <p:sp>
        <p:nvSpPr>
          <p:cNvPr id="2" name="Title 1">
            <a:extLst>
              <a:ext uri="{FF2B5EF4-FFF2-40B4-BE49-F238E27FC236}">
                <a16:creationId xmlns:a16="http://schemas.microsoft.com/office/drawing/2014/main" id="{D73D636F-35BB-442F-ABEF-9BFE30866E0C}"/>
              </a:ext>
            </a:extLst>
          </p:cNvPr>
          <p:cNvSpPr>
            <a:spLocks noGrp="1"/>
          </p:cNvSpPr>
          <p:nvPr>
            <p:ph type="title"/>
          </p:nvPr>
        </p:nvSpPr>
        <p:spPr>
          <a:xfrm>
            <a:off x="251255" y="2322196"/>
            <a:ext cx="6897129" cy="2774093"/>
          </a:xfrm>
        </p:spPr>
        <p:txBody>
          <a:bodyPr>
            <a:normAutofit fontScale="90000"/>
          </a:bodyPr>
          <a:lstStyle/>
          <a:p>
            <a:pPr algn="ctr"/>
            <a:r>
              <a:rPr lang="en-GB" sz="6600" cap="none" dirty="0">
                <a:ln w="0"/>
                <a:effectLst>
                  <a:outerShdw blurRad="38100" dist="19050" dir="2700000" algn="tl" rotWithShape="0">
                    <a:schemeClr val="dk1">
                      <a:alpha val="40000"/>
                    </a:schemeClr>
                  </a:outerShdw>
                </a:effectLst>
              </a:rPr>
              <a:t>Thank you for listening!</a:t>
            </a:r>
            <a:br>
              <a:rPr lang="en-GB" sz="6600" dirty="0"/>
            </a:br>
            <a:r>
              <a:rPr lang="en-GB" sz="6600" cap="none" dirty="0">
                <a:ln w="0"/>
                <a:solidFill>
                  <a:schemeClr val="accent1"/>
                </a:solidFill>
                <a:effectLst>
                  <a:outerShdw blurRad="38100" dist="25400" dir="5400000" algn="ctr" rotWithShape="0">
                    <a:srgbClr val="6E747A">
                      <a:alpha val="43000"/>
                    </a:srgbClr>
                  </a:outerShdw>
                </a:effectLst>
              </a:rPr>
              <a:t>Any Questions?</a:t>
            </a:r>
            <a:endParaRPr lang="en-GB" sz="6600" dirty="0"/>
          </a:p>
        </p:txBody>
      </p:sp>
    </p:spTree>
    <p:extLst>
      <p:ext uri="{BB962C8B-B14F-4D97-AF65-F5344CB8AC3E}">
        <p14:creationId xmlns:p14="http://schemas.microsoft.com/office/powerpoint/2010/main" val="1123674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9E5C0-0BC0-4706-8556-4C3EDB4DD3AA}"/>
              </a:ext>
            </a:extLst>
          </p:cNvPr>
          <p:cNvSpPr>
            <a:spLocks noGrp="1"/>
          </p:cNvSpPr>
          <p:nvPr>
            <p:ph type="title"/>
          </p:nvPr>
        </p:nvSpPr>
        <p:spPr>
          <a:xfrm>
            <a:off x="143132" y="895865"/>
            <a:ext cx="11905735" cy="5066270"/>
          </a:xfrm>
          <a:noFill/>
          <a:ln>
            <a:no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Background knowledge</a:t>
            </a:r>
          </a:p>
        </p:txBody>
      </p:sp>
    </p:spTree>
    <p:extLst>
      <p:ext uri="{BB962C8B-B14F-4D97-AF65-F5344CB8AC3E}">
        <p14:creationId xmlns:p14="http://schemas.microsoft.com/office/powerpoint/2010/main" val="2188126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Road Accidents &amp; Fatalities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lstStyle/>
          <a:p>
            <a:r>
              <a:rPr lang="en-GB" sz="2800" dirty="0"/>
              <a:t>On average, in Great Britain, </a:t>
            </a:r>
            <a:r>
              <a:rPr lang="en-GB" sz="2800" b="1" dirty="0"/>
              <a:t>5 people die per day </a:t>
            </a:r>
            <a:r>
              <a:rPr lang="en-GB" sz="2800" dirty="0"/>
              <a:t>on the road and many more are injured. With the majority of the fatally injured being drivers &amp; passengers [1].</a:t>
            </a:r>
          </a:p>
          <a:p>
            <a:r>
              <a:rPr lang="en-GB" sz="2800" b="1" dirty="0"/>
              <a:t>Risk perception </a:t>
            </a:r>
            <a:r>
              <a:rPr lang="en-GB" sz="2800" dirty="0"/>
              <a:t>of the driver is a key factor in whether they will crash or not, independent of driver skill [6] – implying driving skill is not a significant factor, the overconfidence of a driver is.</a:t>
            </a:r>
          </a:p>
          <a:p>
            <a:r>
              <a:rPr lang="en-GB" sz="2800" b="1" dirty="0"/>
              <a:t>Speeding</a:t>
            </a:r>
            <a:r>
              <a:rPr lang="en-GB" sz="2800" dirty="0"/>
              <a:t> and </a:t>
            </a:r>
            <a:r>
              <a:rPr lang="en-GB" sz="2800" b="1" dirty="0"/>
              <a:t>Distractions</a:t>
            </a:r>
            <a:r>
              <a:rPr lang="en-GB" sz="2800" dirty="0"/>
              <a:t> make up nearly 50% of the named causes for road fatalities [2].</a:t>
            </a:r>
          </a:p>
          <a:p>
            <a:endParaRPr lang="en-GB" sz="2000" dirty="0"/>
          </a:p>
          <a:p>
            <a:endParaRPr lang="en-GB" sz="2000" dirty="0"/>
          </a:p>
          <a:p>
            <a:endParaRPr lang="en-GB" dirty="0"/>
          </a:p>
        </p:txBody>
      </p:sp>
    </p:spTree>
    <p:extLst>
      <p:ext uri="{BB962C8B-B14F-4D97-AF65-F5344CB8AC3E}">
        <p14:creationId xmlns:p14="http://schemas.microsoft.com/office/powerpoint/2010/main" val="662683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Distractions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a:bodyPr>
          <a:lstStyle/>
          <a:p>
            <a:r>
              <a:rPr lang="en-GB" sz="2800" dirty="0"/>
              <a:t>Operating a mounted </a:t>
            </a:r>
            <a:r>
              <a:rPr lang="en-GB" sz="2800" b="1" dirty="0"/>
              <a:t>Sat Nav </a:t>
            </a:r>
            <a:r>
              <a:rPr lang="en-GB" sz="2800" dirty="0"/>
              <a:t>whilst driving (programming route or following directions) is hypothesised to distract the driver, it is currently legal in the UK too [13] hence it would benefit from being studied to see if it has significant negative effects.</a:t>
            </a:r>
          </a:p>
          <a:p>
            <a:r>
              <a:rPr lang="en-GB" sz="2800" b="1" dirty="0"/>
              <a:t>Handsfree phones </a:t>
            </a:r>
            <a:r>
              <a:rPr lang="en-GB" sz="2800" dirty="0"/>
              <a:t>and </a:t>
            </a:r>
            <a:r>
              <a:rPr lang="en-GB" sz="2800" b="1" dirty="0"/>
              <a:t>filming on a phone </a:t>
            </a:r>
            <a:r>
              <a:rPr lang="en-GB" sz="2800" dirty="0"/>
              <a:t>whilst driving are also legal in the UK [13] and are linked to driving accidents, so would be worth investigating.</a:t>
            </a:r>
          </a:p>
          <a:p>
            <a:r>
              <a:rPr lang="en-GB" sz="2800" dirty="0"/>
              <a:t>Study </a:t>
            </a:r>
            <a:r>
              <a:rPr lang="en-US" sz="2800" dirty="0"/>
              <a:t>[14] has shown that </a:t>
            </a:r>
            <a:r>
              <a:rPr lang="en-US" sz="2800" b="1" dirty="0"/>
              <a:t>l</a:t>
            </a:r>
            <a:r>
              <a:rPr lang="en-GB" sz="2800" b="1" dirty="0"/>
              <a:t>oud music </a:t>
            </a:r>
            <a:r>
              <a:rPr lang="en-GB" sz="2800" dirty="0"/>
              <a:t>in the car (above 95 decibels) can slow driver reaction times by 20%.</a:t>
            </a:r>
          </a:p>
        </p:txBody>
      </p:sp>
    </p:spTree>
    <p:extLst>
      <p:ext uri="{BB962C8B-B14F-4D97-AF65-F5344CB8AC3E}">
        <p14:creationId xmlns:p14="http://schemas.microsoft.com/office/powerpoint/2010/main" val="991425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Driving Aids</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fontScale="92500" lnSpcReduction="10000"/>
          </a:bodyPr>
          <a:lstStyle/>
          <a:p>
            <a:r>
              <a:rPr lang="en-GB" sz="2800" b="1" dirty="0"/>
              <a:t>Long-term fixes </a:t>
            </a:r>
            <a:r>
              <a:rPr lang="en-GB" sz="2800" dirty="0"/>
              <a:t>to this problem: </a:t>
            </a:r>
            <a:r>
              <a:rPr lang="en-GB" sz="2800" b="1" dirty="0"/>
              <a:t>Brain to Vehicle </a:t>
            </a:r>
            <a:r>
              <a:rPr lang="en-GB" sz="2800" dirty="0"/>
              <a:t>Technology [16], </a:t>
            </a:r>
            <a:r>
              <a:rPr lang="en-GB" sz="2800" b="1" dirty="0"/>
              <a:t>Automated Braking </a:t>
            </a:r>
            <a:r>
              <a:rPr lang="en-GB" sz="2800" dirty="0"/>
              <a:t>[17], </a:t>
            </a:r>
            <a:r>
              <a:rPr lang="en-GB" sz="2800" b="1" dirty="0"/>
              <a:t>Self-Driving Car </a:t>
            </a:r>
            <a:r>
              <a:rPr lang="en-GB" sz="2800" dirty="0"/>
              <a:t>Technology [18]; are all being researched and some are in cars to varying degrees – however these technologies could take decades to be perfected and commonplace.</a:t>
            </a:r>
          </a:p>
          <a:p>
            <a:r>
              <a:rPr lang="en-GB" sz="2800" b="1" dirty="0"/>
              <a:t>Short-term</a:t>
            </a:r>
            <a:r>
              <a:rPr lang="en-GB" sz="2800" dirty="0"/>
              <a:t> aid would help to </a:t>
            </a:r>
            <a:r>
              <a:rPr lang="en-GB" sz="2800" b="1" dirty="0"/>
              <a:t>reduce deaths </a:t>
            </a:r>
            <a:r>
              <a:rPr lang="en-GB" sz="2800" dirty="0"/>
              <a:t>in the meantime.</a:t>
            </a:r>
          </a:p>
          <a:p>
            <a:r>
              <a:rPr lang="en-GB" sz="2800" dirty="0"/>
              <a:t>Humans react to </a:t>
            </a:r>
            <a:r>
              <a:rPr lang="en-GB" sz="2800" b="1" dirty="0"/>
              <a:t>auditory stimulus </a:t>
            </a:r>
            <a:r>
              <a:rPr lang="en-GB" sz="2800" dirty="0"/>
              <a:t>a significant amount</a:t>
            </a:r>
            <a:r>
              <a:rPr lang="en-GB" sz="2800" b="1" dirty="0"/>
              <a:t> faster </a:t>
            </a:r>
            <a:r>
              <a:rPr lang="en-GB" sz="2800" dirty="0"/>
              <a:t>than </a:t>
            </a:r>
            <a:r>
              <a:rPr lang="en-GB" sz="2800" b="1" dirty="0"/>
              <a:t>visual stimulus </a:t>
            </a:r>
            <a:r>
              <a:rPr lang="en-GB" sz="2800" dirty="0"/>
              <a:t>[21], hence a good </a:t>
            </a:r>
            <a:r>
              <a:rPr lang="en-GB" sz="2800" b="1" dirty="0"/>
              <a:t>short-term</a:t>
            </a:r>
            <a:r>
              <a:rPr lang="en-GB" sz="2800" dirty="0"/>
              <a:t> solution that I could test would be to give an </a:t>
            </a:r>
            <a:r>
              <a:rPr lang="en-GB" sz="2800" b="1" dirty="0"/>
              <a:t>auditory alert </a:t>
            </a:r>
            <a:r>
              <a:rPr lang="en-GB" sz="2800" dirty="0"/>
              <a:t>whenever the car is in a </a:t>
            </a:r>
            <a:r>
              <a:rPr lang="en-GB" sz="2800" b="1" dirty="0"/>
              <a:t>dangerous situation</a:t>
            </a:r>
            <a:r>
              <a:rPr lang="en-GB" sz="2800" dirty="0"/>
              <a:t>. If the technology is successful then research could be done by others as to how to implement this feature in </a:t>
            </a:r>
            <a:r>
              <a:rPr lang="en-GB" sz="2800" b="1" dirty="0"/>
              <a:t>real life </a:t>
            </a:r>
            <a:r>
              <a:rPr lang="en-GB" sz="2800" dirty="0"/>
              <a:t>(Object recognition/detection algorithms, etc.)</a:t>
            </a:r>
          </a:p>
        </p:txBody>
      </p:sp>
    </p:spTree>
    <p:extLst>
      <p:ext uri="{BB962C8B-B14F-4D97-AF65-F5344CB8AC3E}">
        <p14:creationId xmlns:p14="http://schemas.microsoft.com/office/powerpoint/2010/main" val="3128658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72379-C9D3-4468-8AF8-E2856A9442F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cap="none" dirty="0">
                <a:ln w="0"/>
                <a:effectLst>
                  <a:outerShdw blurRad="38100" dist="19050" dir="2700000" algn="tl" rotWithShape="0">
                    <a:schemeClr val="dk1">
                      <a:alpha val="40000"/>
                    </a:schemeClr>
                  </a:outerShdw>
                </a:effectLst>
              </a:rPr>
              <a:t>Virtual Reality</a:t>
            </a:r>
            <a:endParaRPr lang="en-GB" dirty="0"/>
          </a:p>
        </p:txBody>
      </p:sp>
      <p:sp>
        <p:nvSpPr>
          <p:cNvPr id="3" name="Content Placeholder 2">
            <a:extLst>
              <a:ext uri="{FF2B5EF4-FFF2-40B4-BE49-F238E27FC236}">
                <a16:creationId xmlns:a16="http://schemas.microsoft.com/office/drawing/2014/main" id="{C2AA181B-C4F1-4495-BA59-152F8A35EE20}"/>
              </a:ext>
            </a:extLst>
          </p:cNvPr>
          <p:cNvSpPr>
            <a:spLocks noGrp="1"/>
          </p:cNvSpPr>
          <p:nvPr>
            <p:ph idx="1"/>
          </p:nvPr>
        </p:nvSpPr>
        <p:spPr/>
        <p:txBody>
          <a:bodyPr>
            <a:normAutofit lnSpcReduction="10000"/>
          </a:bodyPr>
          <a:lstStyle/>
          <a:p>
            <a:r>
              <a:rPr lang="en-GB" sz="2800" b="1" dirty="0"/>
              <a:t>Maximum of 30 minutes of Virtual Reality simulation </a:t>
            </a:r>
            <a:r>
              <a:rPr lang="en-GB" sz="2800" dirty="0"/>
              <a:t>per person recommended to </a:t>
            </a:r>
            <a:r>
              <a:rPr lang="en-GB" sz="2800" b="1" dirty="0"/>
              <a:t>minimise motion sickness </a:t>
            </a:r>
            <a:r>
              <a:rPr lang="en-GB" sz="2800" dirty="0"/>
              <a:t>[8] as well as regular breaks – a minute break per scenes should be fine (unless the user wants more time or wants to stop the test completely).</a:t>
            </a:r>
          </a:p>
          <a:p>
            <a:r>
              <a:rPr lang="en-GB" sz="2800" dirty="0"/>
              <a:t>“a virtual emergency can be staged in a virtual environment since users would acknowledge it as such” [10] – this study adds </a:t>
            </a:r>
            <a:r>
              <a:rPr lang="en-GB" sz="2800" b="1" dirty="0"/>
              <a:t>credibility</a:t>
            </a:r>
            <a:r>
              <a:rPr lang="en-GB" sz="2800" dirty="0"/>
              <a:t> that the results from my experiment will be </a:t>
            </a:r>
            <a:r>
              <a:rPr lang="en-GB" sz="2800" b="1" dirty="0"/>
              <a:t>reliable</a:t>
            </a:r>
            <a:r>
              <a:rPr lang="en-GB" sz="2800" dirty="0"/>
              <a:t>, as they conclude that </a:t>
            </a:r>
            <a:r>
              <a:rPr lang="en-GB" sz="2800" b="1" dirty="0"/>
              <a:t>users treat virtual situations seriously</a:t>
            </a:r>
            <a:r>
              <a:rPr lang="en-GB" sz="2800" dirty="0"/>
              <a:t>. Hence, they will try and react correctly &amp; as fast as possible in a “dangerous” situation (car accident in this context).</a:t>
            </a:r>
          </a:p>
          <a:p>
            <a:endParaRPr lang="en-GB" dirty="0"/>
          </a:p>
        </p:txBody>
      </p:sp>
    </p:spTree>
    <p:extLst>
      <p:ext uri="{BB962C8B-B14F-4D97-AF65-F5344CB8AC3E}">
        <p14:creationId xmlns:p14="http://schemas.microsoft.com/office/powerpoint/2010/main" val="1159300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BDC4-D612-4FBC-95F8-0BABAC5ECAFE}"/>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cap="none" dirty="0">
                <a:ln w="0"/>
                <a:solidFill>
                  <a:schemeClr val="accent1"/>
                </a:solidFill>
                <a:effectLst>
                  <a:outerShdw blurRad="38100" dist="25400" dir="5400000" algn="ctr" rotWithShape="0">
                    <a:srgbClr val="6E747A">
                      <a:alpha val="43000"/>
                    </a:srgbClr>
                  </a:outerShdw>
                </a:effectLst>
              </a:rPr>
            </a:br>
            <a:r>
              <a:rPr lang="en-GB" cap="none" dirty="0">
                <a:ln w="0"/>
                <a:effectLst>
                  <a:outerShdw blurRad="38100" dist="19050" dir="2700000" algn="tl" rotWithShape="0">
                    <a:schemeClr val="dk1">
                      <a:alpha val="40000"/>
                    </a:schemeClr>
                  </a:outerShdw>
                </a:effectLst>
              </a:rPr>
              <a:t>References Included in Presentation</a:t>
            </a:r>
            <a:endParaRPr lang="en-GB" b="1" dirty="0">
              <a:solidFill>
                <a:srgbClr val="0070C0"/>
              </a:solidFill>
            </a:endParaRPr>
          </a:p>
        </p:txBody>
      </p:sp>
      <p:sp>
        <p:nvSpPr>
          <p:cNvPr id="3" name="Content Placeholder 2">
            <a:extLst>
              <a:ext uri="{FF2B5EF4-FFF2-40B4-BE49-F238E27FC236}">
                <a16:creationId xmlns:a16="http://schemas.microsoft.com/office/drawing/2014/main" id="{A83E0683-1D88-4FA9-A782-436DD3FE09AC}"/>
              </a:ext>
            </a:extLst>
          </p:cNvPr>
          <p:cNvSpPr>
            <a:spLocks noGrp="1"/>
          </p:cNvSpPr>
          <p:nvPr>
            <p:ph idx="1"/>
          </p:nvPr>
        </p:nvSpPr>
        <p:spPr>
          <a:xfrm>
            <a:off x="685800" y="1989438"/>
            <a:ext cx="10820400" cy="4621427"/>
          </a:xfrm>
        </p:spPr>
        <p:txBody>
          <a:bodyPr>
            <a:normAutofit fontScale="55000" lnSpcReduction="20000"/>
          </a:bodyPr>
          <a:lstStyle/>
          <a:p>
            <a:pPr>
              <a:lnSpc>
                <a:spcPct val="120000"/>
              </a:lnSpc>
            </a:pPr>
            <a:r>
              <a:rPr lang="en-GB" dirty="0"/>
              <a:t>[1] </a:t>
            </a:r>
            <a:r>
              <a:rPr lang="en-US" u="sng" dirty="0">
                <a:hlinkClick r:id="rId2"/>
              </a:rPr>
              <a:t>https://www.brake.org.uk/facts-resources/1653-uk-road-casualties</a:t>
            </a:r>
            <a:r>
              <a:rPr lang="en-US" dirty="0"/>
              <a:t> - Brake UK 2017 report on road casualties.</a:t>
            </a:r>
            <a:endParaRPr lang="en-GB" dirty="0"/>
          </a:p>
          <a:p>
            <a:pPr>
              <a:lnSpc>
                <a:spcPct val="120000"/>
              </a:lnSpc>
            </a:pPr>
            <a:r>
              <a:rPr lang="en-US" dirty="0"/>
              <a:t>[2] </a:t>
            </a:r>
            <a:r>
              <a:rPr lang="en-US" u="sng" dirty="0">
                <a:hlinkClick r:id="rId3"/>
              </a:rPr>
              <a:t>https://www.aceable.com/safe-driving/car-accident-statistics/</a:t>
            </a:r>
            <a:r>
              <a:rPr lang="en-US" dirty="0"/>
              <a:t> - Aceable US driving fatality data (2007 – 2012).</a:t>
            </a:r>
            <a:endParaRPr lang="en-GB" dirty="0"/>
          </a:p>
          <a:p>
            <a:pPr>
              <a:lnSpc>
                <a:spcPct val="120000"/>
              </a:lnSpc>
            </a:pPr>
            <a:r>
              <a:rPr lang="en-US" dirty="0"/>
              <a:t>[6] </a:t>
            </a:r>
            <a:r>
              <a:rPr lang="en-US" u="sng" dirty="0">
                <a:hlinkClick r:id="rId4"/>
              </a:rPr>
              <a:t>https://www.sciencedirect.com/science/article/pii/S0001457513003497?via%3Dihub</a:t>
            </a:r>
            <a:r>
              <a:rPr lang="en-US" dirty="0"/>
              <a:t> - Accident Analysis &amp; Prevention (Volume 62, January 2014, Pages 63-78)</a:t>
            </a:r>
            <a:endParaRPr lang="en-GB" dirty="0"/>
          </a:p>
          <a:p>
            <a:pPr>
              <a:lnSpc>
                <a:spcPct val="120000"/>
              </a:lnSpc>
            </a:pPr>
            <a:r>
              <a:rPr lang="en-US" dirty="0"/>
              <a:t>[8] </a:t>
            </a:r>
            <a:r>
              <a:rPr lang="en-US" u="sng" dirty="0">
                <a:hlinkClick r:id="rId5"/>
              </a:rPr>
              <a:t>https://www.businessinsider.com/virtual-reality-vr-side-effects-2018-3?r=US&amp;IR=T#loss-of-spatial-awareness-1</a:t>
            </a:r>
            <a:r>
              <a:rPr lang="en-US" dirty="0"/>
              <a:t> – Business Insider “Here's what happens to your body when you've been in virtual reality for too long” by Kaylee Fagan (Mar 4, 2018, 4:00 PM)</a:t>
            </a:r>
            <a:endParaRPr lang="en-GB" dirty="0"/>
          </a:p>
          <a:p>
            <a:pPr>
              <a:lnSpc>
                <a:spcPct val="120000"/>
              </a:lnSpc>
            </a:pPr>
            <a:r>
              <a:rPr lang="en-US" dirty="0"/>
              <a:t>[10] </a:t>
            </a:r>
            <a:r>
              <a:rPr lang="en-US" u="sng" dirty="0">
                <a:hlinkClick r:id="rId6"/>
              </a:rPr>
              <a:t>https://www.sciencedirect.com/science/article/pii/S0747563215000540?via%3Dihub</a:t>
            </a:r>
            <a:r>
              <a:rPr lang="en-US" dirty="0"/>
              <a:t> - Computers in Human Behavior (Volume 48, July 2015, Pages 104-113)</a:t>
            </a:r>
          </a:p>
          <a:p>
            <a:r>
              <a:rPr lang="en-US" dirty="0"/>
              <a:t>[13] </a:t>
            </a:r>
            <a:r>
              <a:rPr lang="en-US" u="sng" dirty="0">
                <a:hlinkClick r:id="rId7"/>
              </a:rPr>
              <a:t>https://inews.co.uk/inews-lifestyle/cars/mobile-phone-driving-law-changes-explained-uk-new-legislation-824749#:~:targetText=At%20the%20moment,%20using%20a,nav%20while%20driving%20is%20illegal.&amp;targetText=You're%20able%20to%20use,in%20these%20cases%20is%20illegal.</a:t>
            </a:r>
            <a:r>
              <a:rPr lang="en-US" dirty="0"/>
              <a:t> – UK Mobile Phone Laws Whilst Driving</a:t>
            </a:r>
            <a:endParaRPr lang="en-GB" dirty="0"/>
          </a:p>
          <a:p>
            <a:r>
              <a:rPr lang="en-US" dirty="0"/>
              <a:t>[14] </a:t>
            </a:r>
            <a:r>
              <a:rPr lang="en-US" u="sng" dirty="0">
                <a:hlinkClick r:id="rId8"/>
              </a:rPr>
              <a:t>https://www.idrivesafely.com/defensive-driving/trending/7-deadly-sins-distracted-driving-wrath-music</a:t>
            </a:r>
            <a:r>
              <a:rPr lang="en-US" dirty="0"/>
              <a:t> - Music Whilst Driving Affecting Reaction Times (Newfoundland’s Memorial University</a:t>
            </a:r>
            <a:r>
              <a:rPr lang="en-GB" dirty="0"/>
              <a:t> study &amp; Ben-Gurion University in Israel study)</a:t>
            </a:r>
          </a:p>
          <a:p>
            <a:r>
              <a:rPr lang="en-US" dirty="0"/>
              <a:t>[16] </a:t>
            </a:r>
            <a:r>
              <a:rPr lang="en-US" u="sng" dirty="0">
                <a:hlinkClick r:id="rId9"/>
              </a:rPr>
              <a:t>https://roadsafetygb.org.uk/news/brain-to-vehicle-technology-will-speed-up-reaction-times-nissan/</a:t>
            </a:r>
            <a:r>
              <a:rPr lang="en-US" dirty="0"/>
              <a:t> - Nissan Brain to Vehicle Technology (Article by </a:t>
            </a:r>
            <a:r>
              <a:rPr lang="en-US" dirty="0" err="1"/>
              <a:t>RoadSafetyGB</a:t>
            </a:r>
            <a:r>
              <a:rPr lang="en-US" dirty="0"/>
              <a:t>)</a:t>
            </a:r>
            <a:endParaRPr lang="en-GB" dirty="0"/>
          </a:p>
          <a:p>
            <a:r>
              <a:rPr lang="en-US" dirty="0"/>
              <a:t>[17] </a:t>
            </a:r>
            <a:r>
              <a:rPr lang="en-US" u="sng" dirty="0">
                <a:hlinkClick r:id="rId10"/>
              </a:rPr>
              <a:t>https://mycardoeswhat.org/safety-features/automatic-braking/</a:t>
            </a:r>
            <a:r>
              <a:rPr lang="en-US" dirty="0"/>
              <a:t> - Automatic Braking explained (Article by MyCarDoesWhat.org)</a:t>
            </a:r>
            <a:endParaRPr lang="en-GB" dirty="0"/>
          </a:p>
          <a:p>
            <a:r>
              <a:rPr lang="en-US" dirty="0"/>
              <a:t>[18] </a:t>
            </a:r>
            <a:r>
              <a:rPr lang="en-US" u="sng" dirty="0">
                <a:hlinkClick r:id="rId11"/>
              </a:rPr>
              <a:t>https://www.fool.com/investing/2017/10/22/how-far-along-is-self-driving-car-technology-reall.aspx</a:t>
            </a:r>
            <a:r>
              <a:rPr lang="en-US" dirty="0"/>
              <a:t> - Self-Driving Cars Progress (Article by John </a:t>
            </a:r>
            <a:r>
              <a:rPr lang="en-US" dirty="0" err="1"/>
              <a:t>Rosevear</a:t>
            </a:r>
            <a:r>
              <a:rPr lang="en-US" dirty="0"/>
              <a:t>, Oct 22, 2017 at 7:05AM)</a:t>
            </a:r>
            <a:endParaRPr lang="en-GB" dirty="0"/>
          </a:p>
          <a:p>
            <a:pPr>
              <a:lnSpc>
                <a:spcPct val="120000"/>
              </a:lnSpc>
            </a:pPr>
            <a:r>
              <a:rPr lang="en-US" dirty="0"/>
              <a:t>[21] </a:t>
            </a:r>
            <a:r>
              <a:rPr lang="en-US" u="sng" dirty="0">
                <a:hlinkClick r:id="rId12"/>
              </a:rPr>
              <a:t>https://www.sciencedirect.com/science/article/pii/000169188490043X</a:t>
            </a:r>
            <a:r>
              <a:rPr lang="en-US" dirty="0"/>
              <a:t> - Visual and auditory choice reaction times (Acta </a:t>
            </a:r>
            <a:r>
              <a:rPr lang="en-US" dirty="0" err="1"/>
              <a:t>Psychologica</a:t>
            </a:r>
            <a:r>
              <a:rPr lang="en-US" dirty="0"/>
              <a:t>: Volume 55, Issue 3, May 1984, Pages 231-247)</a:t>
            </a:r>
          </a:p>
          <a:p>
            <a:pPr>
              <a:lnSpc>
                <a:spcPct val="120000"/>
              </a:lnSpc>
            </a:pPr>
            <a:endParaRPr lang="en-GB" dirty="0"/>
          </a:p>
        </p:txBody>
      </p:sp>
    </p:spTree>
    <p:extLst>
      <p:ext uri="{BB962C8B-B14F-4D97-AF65-F5344CB8AC3E}">
        <p14:creationId xmlns:p14="http://schemas.microsoft.com/office/powerpoint/2010/main" val="756380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84F0995-3420-425B-8E20-D2B1CB028990}"/>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Development Work</a:t>
            </a:r>
          </a:p>
        </p:txBody>
      </p:sp>
    </p:spTree>
    <p:extLst>
      <p:ext uri="{BB962C8B-B14F-4D97-AF65-F5344CB8AC3E}">
        <p14:creationId xmlns:p14="http://schemas.microsoft.com/office/powerpoint/2010/main" val="325690011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22373</TotalTime>
  <Words>1931</Words>
  <Application>Microsoft Office PowerPoint</Application>
  <PresentationFormat>Widescreen</PresentationFormat>
  <Paragraphs>138</Paragraphs>
  <Slides>24</Slides>
  <Notes>0</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24</vt:i4>
      </vt:variant>
    </vt:vector>
  </HeadingPairs>
  <TitlesOfParts>
    <vt:vector size="29" baseType="lpstr">
      <vt:lpstr>Arial</vt:lpstr>
      <vt:lpstr>Calibri</vt:lpstr>
      <vt:lpstr>Calibri Light</vt:lpstr>
      <vt:lpstr>Vapor Trail</vt:lpstr>
      <vt:lpstr>Office Theme</vt:lpstr>
      <vt:lpstr>Driver Attentiveness in Virtual Reality</vt:lpstr>
      <vt:lpstr>Project Aim</vt:lpstr>
      <vt:lpstr>Background knowledge</vt:lpstr>
      <vt:lpstr>Literature Review: Road Accidents &amp; Fatalities</vt:lpstr>
      <vt:lpstr>Literature Review: Distractions</vt:lpstr>
      <vt:lpstr>Literature Review: Driving Aids</vt:lpstr>
      <vt:lpstr>Literature Review: Virtual Reality</vt:lpstr>
      <vt:lpstr>Literature Review: References Included in Presentation</vt:lpstr>
      <vt:lpstr>PowerPoint Presentation</vt:lpstr>
      <vt:lpstr>PowerPoint Presentation</vt:lpstr>
      <vt:lpstr>Data Output from Testing</vt:lpstr>
      <vt:lpstr>Scenes: Calibration Scene</vt:lpstr>
      <vt:lpstr>CALIBRATION SCENE</vt:lpstr>
      <vt:lpstr>Scenes: Basic Class Diagram</vt:lpstr>
      <vt:lpstr>Scenes:  Scene 1</vt:lpstr>
      <vt:lpstr>Scenes:  Scene 2</vt:lpstr>
      <vt:lpstr>Scenes:  Scene 3</vt:lpstr>
      <vt:lpstr>Example of the User’s View</vt:lpstr>
      <vt:lpstr>Software</vt:lpstr>
      <vt:lpstr>PowerPoint Presentation</vt:lpstr>
      <vt:lpstr>Project Objectives</vt:lpstr>
      <vt:lpstr>PowerPoint Presentation</vt:lpstr>
      <vt:lpstr>Progress So Far:</vt:lpstr>
      <vt:lpstr>Thank you for listening!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Attentiveness in Virtual Reality</dc:title>
  <dc:creator>james wright</dc:creator>
  <cp:lastModifiedBy>james wright</cp:lastModifiedBy>
  <cp:revision>268</cp:revision>
  <dcterms:created xsi:type="dcterms:W3CDTF">2019-11-04T20:40:16Z</dcterms:created>
  <dcterms:modified xsi:type="dcterms:W3CDTF">2019-12-05T00:03:33Z</dcterms:modified>
</cp:coreProperties>
</file>